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Neue Machina 1 Ultra-Bold" charset="1" panose="00000900000000000000"/>
      <p:regular r:id="rId30"/>
    </p:embeddedFont>
    <p:embeddedFont>
      <p:font typeface="Neue Machina 1 Light" charset="1" panose="00000400000000000000"/>
      <p:regular r:id="rId31"/>
    </p:embeddedFont>
    <p:embeddedFont>
      <p:font typeface="PP Neue Machina Ultra-Bold" charset="1" panose="00000000000000000000"/>
      <p:regular r:id="rId32"/>
    </p:embeddedFont>
    <p:embeddedFont>
      <p:font typeface="Neue Machina 1" charset="1" panose="00000500000000000000"/>
      <p:regular r:id="rId33"/>
    </p:embeddedFont>
    <p:embeddedFont>
      <p:font typeface="Neue Machina 2" charset="1" panose="00000500000000000000"/>
      <p:regular r:id="rId34"/>
    </p:embeddedFont>
    <p:embeddedFont>
      <p:font typeface="Montserrat" charset="1" panose="00000500000000000000"/>
      <p:regular r:id="rId35"/>
    </p:embeddedFont>
    <p:embeddedFont>
      <p:font typeface="Montserrat Bold" charset="1" panose="00000800000000000000"/>
      <p:regular r:id="rId36"/>
    </p:embeddedFont>
    <p:embeddedFont>
      <p:font typeface="Liberation Sans Bold" charset="1" panose="020B0704020202020204"/>
      <p:regular r:id="rId37"/>
    </p:embeddedFont>
    <p:embeddedFont>
      <p:font typeface="Liberation Sans" charset="1" panose="020B0604020202020204"/>
      <p:regular r:id="rId38"/>
    </p:embeddedFont>
    <p:embeddedFont>
      <p:font typeface="Neue Machina 2 Light" charset="1" panose="00000400000000000000"/>
      <p:regular r:id="rId39"/>
    </p:embeddedFont>
    <p:embeddedFont>
      <p:font typeface="Pattanakarn Condensed Medium" charset="1" panose="00000000000000000000"/>
      <p:regular r:id="rId40"/>
    </p:embeddedFont>
    <p:embeddedFont>
      <p:font typeface="Codec Pro" charset="1" panose="00000500000000000000"/>
      <p:regular r:id="rId41"/>
    </p:embeddedFont>
    <p:embeddedFont>
      <p:font typeface="Barlow" charset="1" panose="00000500000000000000"/>
      <p:regular r:id="rId42"/>
    </p:embeddedFont>
    <p:embeddedFont>
      <p:font typeface="Neue Machina 2 Ultra-Bold" charset="1" panose="00000900000000000000"/>
      <p:regular r:id="rId43"/>
    </p:embeddedFont>
    <p:embeddedFont>
      <p:font typeface="Montserrat Light Bold" charset="1" panose="000008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39.png" Type="http://schemas.openxmlformats.org/officeDocument/2006/relationships/image"/><Relationship Id="rId17" Target="../media/image40.svg" Type="http://schemas.openxmlformats.org/officeDocument/2006/relationships/image"/><Relationship Id="rId18" Target="../media/image41.png" Type="http://schemas.openxmlformats.org/officeDocument/2006/relationships/image"/><Relationship Id="rId19" Target="../media/image42.svg" Type="http://schemas.openxmlformats.org/officeDocument/2006/relationships/image"/><Relationship Id="rId2" Target="../media/image25.png" Type="http://schemas.openxmlformats.org/officeDocument/2006/relationships/image"/><Relationship Id="rId20" Target="../media/image43.png" Type="http://schemas.openxmlformats.org/officeDocument/2006/relationships/image"/><Relationship Id="rId21" Target="../media/image44.svg" Type="http://schemas.openxmlformats.org/officeDocument/2006/relationships/image"/><Relationship Id="rId22" Target="../media/image45.png" Type="http://schemas.openxmlformats.org/officeDocument/2006/relationships/image"/><Relationship Id="rId23" Target="../media/image46.svg" Type="http://schemas.openxmlformats.org/officeDocument/2006/relationships/image"/><Relationship Id="rId24" Target="../media/image47.png" Type="http://schemas.openxmlformats.org/officeDocument/2006/relationships/image"/><Relationship Id="rId25" Target="../media/image48.svg" Type="http://schemas.openxmlformats.org/officeDocument/2006/relationships/image"/><Relationship Id="rId26" Target="../media/image49.png" Type="http://schemas.openxmlformats.org/officeDocument/2006/relationships/image"/><Relationship Id="rId27" Target="../media/image50.svg" Type="http://schemas.openxmlformats.org/officeDocument/2006/relationships/image"/><Relationship Id="rId28" Target="../media/image51.png" Type="http://schemas.openxmlformats.org/officeDocument/2006/relationships/image"/><Relationship Id="rId29" Target="../media/image52.svg" Type="http://schemas.openxmlformats.org/officeDocument/2006/relationships/image"/><Relationship Id="rId3" Target="../media/image26.svg" Type="http://schemas.openxmlformats.org/officeDocument/2006/relationships/image"/><Relationship Id="rId30" Target="../media/image53.png" Type="http://schemas.openxmlformats.org/officeDocument/2006/relationships/image"/><Relationship Id="rId31" Target="../media/image54.svg" Type="http://schemas.openxmlformats.org/officeDocument/2006/relationships/image"/><Relationship Id="rId32" Target="../media/image55.png" Type="http://schemas.openxmlformats.org/officeDocument/2006/relationships/image"/><Relationship Id="rId33" Target="../media/image56.svg" Type="http://schemas.openxmlformats.org/officeDocument/2006/relationships/image"/><Relationship Id="rId34" Target="../media/image57.png" Type="http://schemas.openxmlformats.org/officeDocument/2006/relationships/image"/><Relationship Id="rId35" Target="../media/image58.svg" Type="http://schemas.openxmlformats.org/officeDocument/2006/relationships/image"/><Relationship Id="rId36" Target="../media/image59.png" Type="http://schemas.openxmlformats.org/officeDocument/2006/relationships/image"/><Relationship Id="rId37" Target="../media/image60.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png" Type="http://schemas.openxmlformats.org/officeDocument/2006/relationships/image"/><Relationship Id="rId19" Target="../media/image34.svg" Type="http://schemas.openxmlformats.org/officeDocument/2006/relationships/image"/><Relationship Id="rId2" Target="../media/image25.png" Type="http://schemas.openxmlformats.org/officeDocument/2006/relationships/image"/><Relationship Id="rId20" Target="../media/image35.png" Type="http://schemas.openxmlformats.org/officeDocument/2006/relationships/image"/><Relationship Id="rId21" Target="../media/image36.svg" Type="http://schemas.openxmlformats.org/officeDocument/2006/relationships/image"/><Relationship Id="rId22" Target="../media/image47.png" Type="http://schemas.openxmlformats.org/officeDocument/2006/relationships/image"/><Relationship Id="rId23" Target="../media/image48.svg" Type="http://schemas.openxmlformats.org/officeDocument/2006/relationships/image"/><Relationship Id="rId24" Target="../media/image67.png" Type="http://schemas.openxmlformats.org/officeDocument/2006/relationships/image"/><Relationship Id="rId25" Target="../media/image68.svg" Type="http://schemas.openxmlformats.org/officeDocument/2006/relationships/image"/><Relationship Id="rId26" Target="../media/image43.png" Type="http://schemas.openxmlformats.org/officeDocument/2006/relationships/image"/><Relationship Id="rId27" Target="../media/image44.svg" Type="http://schemas.openxmlformats.org/officeDocument/2006/relationships/image"/><Relationship Id="rId28" Target="../media/image69.png" Type="http://schemas.openxmlformats.org/officeDocument/2006/relationships/image"/><Relationship Id="rId29" Target="../media/image70.svg" Type="http://schemas.openxmlformats.org/officeDocument/2006/relationships/image"/><Relationship Id="rId3" Target="../media/image26.svg" Type="http://schemas.openxmlformats.org/officeDocument/2006/relationships/image"/><Relationship Id="rId30" Target="../media/image45.png" Type="http://schemas.openxmlformats.org/officeDocument/2006/relationships/image"/><Relationship Id="rId31" Target="../media/image46.svg" Type="http://schemas.openxmlformats.org/officeDocument/2006/relationships/image"/><Relationship Id="rId32" Target="../media/image71.png" Type="http://schemas.openxmlformats.org/officeDocument/2006/relationships/image"/><Relationship Id="rId33" Target="../media/image7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11" Target="https://docs.google.com/spreadsheets/d/1DUF2isFWsqVSYhbaACYtbgcLi_YjDqpE3GLQIVgkKQg/edit#gid=69851113" TargetMode="External" Type="http://schemas.openxmlformats.org/officeDocument/2006/relationships/hyperlink"/><Relationship Id="rId12" Target="https://docs.google.com/spreadsheets/d/1DUF2isFWsqVSYhbaACYtbgcLi_YjDqpE3GLQIVgkKQg/edit#gid=69851113" TargetMode="External" Type="http://schemas.openxmlformats.org/officeDocument/2006/relationships/hyperlink"/><Relationship Id="rId13" Target="https://docs.google.com/spreadsheets/d/1DUF2isFWsqVSYhbaACYtbgcLi_YjDqpE3GLQIVgkKQg/edit#gid=69851113" TargetMode="External" Type="http://schemas.openxmlformats.org/officeDocument/2006/relationships/hyperlink"/><Relationship Id="rId14" Target="https://docs.google.com/spreadsheets/d/1DUF2isFWsqVSYhbaACYtbgcLi_YjDqpE3GLQIVgkKQg/edit#gid=69851113" TargetMode="External" Type="http://schemas.openxmlformats.org/officeDocument/2006/relationships/hyperlink"/><Relationship Id="rId15" Target="https://docs.google.com/spreadsheets/d/1DUF2isFWsqVSYhbaACYtbgcLi_YjDqpE3GLQIVgkKQg/edit#gid=69851113" TargetMode="External" Type="http://schemas.openxmlformats.org/officeDocument/2006/relationships/hyperlink"/><Relationship Id="rId16" Target="https://docs.google.com/spreadsheets/d/1DUF2isFWsqVSYhbaACYtbgcLi_YjDqpE3GLQIVgkKQg/edit#gid=69851113" TargetMode="External" Type="http://schemas.openxmlformats.org/officeDocument/2006/relationships/hyperlink"/><Relationship Id="rId17" Target="https://docs.google.com/spreadsheets/d/1DUF2isFWsqVSYhbaACYtbgcLi_YjDqpE3GLQIVgkKQg/edit#gid=69851113" TargetMode="External" Type="http://schemas.openxmlformats.org/officeDocument/2006/relationships/hyperlink"/><Relationship Id="rId2" Target="../media/image73.png" Type="http://schemas.openxmlformats.org/officeDocument/2006/relationships/image"/><Relationship Id="rId3" Target="../media/image74.sv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 Id="rId3" Target="https://docs.google.com/spreadsheets/d/1DUF2isFWsqVSYhbaACYtbgcLi_YjDqpE3GLQIVgkKQg/edit#gid=69851113" TargetMode="External" Type="http://schemas.openxmlformats.org/officeDocument/2006/relationships/hyperlink"/><Relationship Id="rId4" Target="https://docs.google.com/spreadsheets/d/1DUF2isFWsqVSYhbaACYtbgcLi_YjDqpE3GLQIVgkKQg/edit#gid=69851113" TargetMode="External" Type="http://schemas.openxmlformats.org/officeDocument/2006/relationships/hyperlink"/><Relationship Id="rId5"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77.jpeg" Type="http://schemas.openxmlformats.org/officeDocument/2006/relationships/image"/><Relationship Id="rId5" Target="../media/image78.png" Type="http://schemas.openxmlformats.org/officeDocument/2006/relationships/image"/><Relationship Id="rId6" Target="../media/image79.jpe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86.jpe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jpeg" Type="http://schemas.openxmlformats.org/officeDocument/2006/relationships/image"/><Relationship Id="rId3"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94.png" Type="http://schemas.openxmlformats.org/officeDocument/2006/relationships/image"/><Relationship Id="rId6" Target="../media/image9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11" Target="../media/image105.png" Type="http://schemas.openxmlformats.org/officeDocument/2006/relationships/image"/><Relationship Id="rId12" Target="../media/image106.png" Type="http://schemas.openxmlformats.org/officeDocument/2006/relationships/image"/><Relationship Id="rId13" Target="../media/image107.svg" Type="http://schemas.openxmlformats.org/officeDocument/2006/relationships/image"/><Relationship Id="rId14" Target="../media/image108.png" Type="http://schemas.openxmlformats.org/officeDocument/2006/relationships/image"/><Relationship Id="rId15" Target="../media/image109.svg" Type="http://schemas.openxmlformats.org/officeDocument/2006/relationships/image"/><Relationship Id="rId2" Target="../media/image96.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 Id="rId7" Target="../media/image101.png" Type="http://schemas.openxmlformats.org/officeDocument/2006/relationships/image"/><Relationship Id="rId8" Target="../media/image102.svg" Type="http://schemas.openxmlformats.org/officeDocument/2006/relationships/image"/><Relationship Id="rId9" Target="../media/image10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0.png" Type="http://schemas.openxmlformats.org/officeDocument/2006/relationships/image"/><Relationship Id="rId4" Target="../media/image111.png" Type="http://schemas.openxmlformats.org/officeDocument/2006/relationships/image"/><Relationship Id="rId5" Target="../media/image112.png" Type="http://schemas.openxmlformats.org/officeDocument/2006/relationships/image"/><Relationship Id="rId6" Target="../media/image1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18.png" Type="http://schemas.openxmlformats.org/officeDocument/2006/relationships/image"/><Relationship Id="rId7" Target="../media/image119.svg" Type="http://schemas.openxmlformats.org/officeDocument/2006/relationships/image"/><Relationship Id="rId8"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425526" y="7754869"/>
            <a:ext cx="3429936" cy="1037556"/>
          </a:xfrm>
          <a:custGeom>
            <a:avLst/>
            <a:gdLst/>
            <a:ahLst/>
            <a:cxnLst/>
            <a:rect r="r" b="b" t="t" l="l"/>
            <a:pathLst>
              <a:path h="1037556" w="3429936">
                <a:moveTo>
                  <a:pt x="0" y="0"/>
                </a:moveTo>
                <a:lnTo>
                  <a:pt x="3429936" y="0"/>
                </a:lnTo>
                <a:lnTo>
                  <a:pt x="3429936" y="1037556"/>
                </a:lnTo>
                <a:lnTo>
                  <a:pt x="0" y="1037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94864" y="1114425"/>
            <a:ext cx="1710305" cy="1710305"/>
          </a:xfrm>
          <a:custGeom>
            <a:avLst/>
            <a:gdLst/>
            <a:ahLst/>
            <a:cxnLst/>
            <a:rect r="r" b="b" t="t" l="l"/>
            <a:pathLst>
              <a:path h="1710305" w="1710305">
                <a:moveTo>
                  <a:pt x="0" y="0"/>
                </a:moveTo>
                <a:lnTo>
                  <a:pt x="1710304" y="0"/>
                </a:lnTo>
                <a:lnTo>
                  <a:pt x="1710304" y="1710305"/>
                </a:lnTo>
                <a:lnTo>
                  <a:pt x="0" y="1710305"/>
                </a:lnTo>
                <a:lnTo>
                  <a:pt x="0" y="0"/>
                </a:lnTo>
                <a:close/>
              </a:path>
            </a:pathLst>
          </a:custGeom>
          <a:blipFill>
            <a:blip r:embed="rId5"/>
            <a:stretch>
              <a:fillRect l="0" t="0" r="0" b="0"/>
            </a:stretch>
          </a:blipFill>
        </p:spPr>
      </p:sp>
      <p:sp>
        <p:nvSpPr>
          <p:cNvPr name="TextBox 11" id="11"/>
          <p:cNvSpPr txBox="true"/>
          <p:nvPr/>
        </p:nvSpPr>
        <p:spPr>
          <a:xfrm rot="0">
            <a:off x="1252290" y="4789293"/>
            <a:ext cx="12074057" cy="1193800"/>
          </a:xfrm>
          <a:prstGeom prst="rect">
            <a:avLst/>
          </a:prstGeom>
        </p:spPr>
        <p:txBody>
          <a:bodyPr anchor="t" rtlCol="false" tIns="0" lIns="0" bIns="0" rIns="0">
            <a:spAutoFit/>
          </a:bodyPr>
          <a:lstStyle/>
          <a:p>
            <a:pPr algn="l">
              <a:lnSpc>
                <a:spcPts val="9799"/>
              </a:lnSpc>
              <a:spcBef>
                <a:spcPct val="0"/>
              </a:spcBef>
            </a:pPr>
            <a:r>
              <a:rPr lang="en-US" b="true" sz="6999">
                <a:solidFill>
                  <a:srgbClr val="F4F6FC"/>
                </a:solidFill>
                <a:latin typeface="Neue Machina 1 Ultra-Bold"/>
                <a:ea typeface="Neue Machina 1 Ultra-Bold"/>
                <a:cs typeface="Neue Machina 1 Ultra-Bold"/>
                <a:sym typeface="Neue Machina 1 Ultra-Bold"/>
              </a:rPr>
              <a:t>INTIAL COIN OFFERING</a:t>
            </a:r>
          </a:p>
        </p:txBody>
      </p:sp>
      <p:sp>
        <p:nvSpPr>
          <p:cNvPr name="TextBox 12" id="12"/>
          <p:cNvSpPr txBox="true"/>
          <p:nvPr/>
        </p:nvSpPr>
        <p:spPr>
          <a:xfrm rot="0">
            <a:off x="1367131" y="7208804"/>
            <a:ext cx="7173539" cy="573179"/>
          </a:xfrm>
          <a:prstGeom prst="rect">
            <a:avLst/>
          </a:prstGeom>
        </p:spPr>
        <p:txBody>
          <a:bodyPr anchor="t" rtlCol="false" tIns="0" lIns="0" bIns="0" rIns="0">
            <a:spAutoFit/>
          </a:bodyPr>
          <a:lstStyle/>
          <a:p>
            <a:pPr algn="l">
              <a:lnSpc>
                <a:spcPts val="4632"/>
              </a:lnSpc>
              <a:spcBef>
                <a:spcPct val="0"/>
              </a:spcBef>
            </a:pPr>
            <a:r>
              <a:rPr lang="en-US" sz="3308">
                <a:solidFill>
                  <a:srgbClr val="F4F6FC"/>
                </a:solidFill>
                <a:latin typeface="Neue Machina 1 Light"/>
                <a:ea typeface="Neue Machina 1 Light"/>
                <a:cs typeface="Neue Machina 1 Light"/>
                <a:sym typeface="Neue Machina 1 Light"/>
              </a:rPr>
              <a:t>Presented by CDL team,</a:t>
            </a:r>
          </a:p>
        </p:txBody>
      </p:sp>
      <p:sp>
        <p:nvSpPr>
          <p:cNvPr name="TextBox 13" id="13"/>
          <p:cNvSpPr txBox="true"/>
          <p:nvPr/>
        </p:nvSpPr>
        <p:spPr>
          <a:xfrm rot="0">
            <a:off x="2460307" y="1685724"/>
            <a:ext cx="3105745" cy="698500"/>
          </a:xfrm>
          <a:prstGeom prst="rect">
            <a:avLst/>
          </a:prstGeom>
        </p:spPr>
        <p:txBody>
          <a:bodyPr anchor="t" rtlCol="false" tIns="0" lIns="0" bIns="0" rIns="0">
            <a:spAutoFit/>
          </a:bodyPr>
          <a:lstStyle/>
          <a:p>
            <a:pPr algn="ctr">
              <a:lnSpc>
                <a:spcPts val="5599"/>
              </a:lnSpc>
              <a:spcBef>
                <a:spcPct val="0"/>
              </a:spcBef>
            </a:pPr>
            <a:r>
              <a:rPr lang="en-US" b="true" sz="3999">
                <a:solidFill>
                  <a:srgbClr val="F4F6FC"/>
                </a:solidFill>
                <a:latin typeface="PP Neue Machina Ultra-Bold"/>
                <a:ea typeface="PP Neue Machina Ultra-Bold"/>
                <a:cs typeface="PP Neue Machina Ultra-Bold"/>
                <a:sym typeface="PP Neue Machina Ultra-Bold"/>
              </a:rPr>
              <a:t>CDL TOKEN</a:t>
            </a:r>
          </a:p>
        </p:txBody>
      </p:sp>
      <p:sp>
        <p:nvSpPr>
          <p:cNvPr name="TextBox 14" id="14"/>
          <p:cNvSpPr txBox="true"/>
          <p:nvPr/>
        </p:nvSpPr>
        <p:spPr>
          <a:xfrm rot="0">
            <a:off x="3043193" y="3690743"/>
            <a:ext cx="8087841" cy="1231900"/>
          </a:xfrm>
          <a:prstGeom prst="rect">
            <a:avLst/>
          </a:prstGeom>
        </p:spPr>
        <p:txBody>
          <a:bodyPr anchor="t" rtlCol="false" tIns="0" lIns="0" bIns="0" rIns="0">
            <a:spAutoFit/>
          </a:bodyPr>
          <a:lstStyle/>
          <a:p>
            <a:pPr algn="ctr">
              <a:lnSpc>
                <a:spcPts val="9799"/>
              </a:lnSpc>
              <a:spcBef>
                <a:spcPct val="0"/>
              </a:spcBef>
            </a:pPr>
            <a:r>
              <a:rPr lang="en-US" b="true" sz="6999">
                <a:solidFill>
                  <a:srgbClr val="F4F6FC"/>
                </a:solidFill>
                <a:latin typeface="PP Neue Machina Ultra-Bold"/>
                <a:ea typeface="PP Neue Machina Ultra-Bold"/>
                <a:cs typeface="PP Neue Machina Ultra-Bold"/>
                <a:sym typeface="PP Neue Machina Ultra-Bold"/>
              </a:rPr>
              <a:t>Crypto Data live</a:t>
            </a:r>
          </a:p>
        </p:txBody>
      </p:sp>
      <p:sp>
        <p:nvSpPr>
          <p:cNvPr name="TextBox 15" id="15"/>
          <p:cNvSpPr txBox="true"/>
          <p:nvPr/>
        </p:nvSpPr>
        <p:spPr>
          <a:xfrm rot="0">
            <a:off x="1367131" y="8647728"/>
            <a:ext cx="3255020" cy="448310"/>
          </a:xfrm>
          <a:prstGeom prst="rect">
            <a:avLst/>
          </a:prstGeom>
        </p:spPr>
        <p:txBody>
          <a:bodyPr anchor="t" rtlCol="false" tIns="0" lIns="0" bIns="0" rIns="0">
            <a:spAutoFit/>
          </a:bodyPr>
          <a:lstStyle/>
          <a:p>
            <a:pPr algn="ctr">
              <a:lnSpc>
                <a:spcPts val="3640"/>
              </a:lnSpc>
              <a:spcBef>
                <a:spcPct val="0"/>
              </a:spcBef>
            </a:pPr>
            <a:r>
              <a:rPr lang="en-US" sz="2600">
                <a:solidFill>
                  <a:srgbClr val="F4F6FC"/>
                </a:solidFill>
                <a:latin typeface="Neue Machina 1 Light"/>
                <a:ea typeface="Neue Machina 1 Light"/>
                <a:cs typeface="Neue Machina 1 Light"/>
                <a:sym typeface="Neue Machina 1 Light"/>
              </a:rPr>
              <a:t>Date: 26, Nov 2024</a:t>
            </a:r>
          </a:p>
        </p:txBody>
      </p:sp>
      <p:sp>
        <p:nvSpPr>
          <p:cNvPr name="TextBox 16" id="16"/>
          <p:cNvSpPr txBox="true"/>
          <p:nvPr/>
        </p:nvSpPr>
        <p:spPr>
          <a:xfrm rot="0">
            <a:off x="10397300" y="8023457"/>
            <a:ext cx="3280819" cy="490855"/>
          </a:xfrm>
          <a:prstGeom prst="rect">
            <a:avLst/>
          </a:prstGeom>
        </p:spPr>
        <p:txBody>
          <a:bodyPr anchor="t" rtlCol="false" tIns="0" lIns="0" bIns="0" rIns="0">
            <a:spAutoFit/>
          </a:bodyPr>
          <a:lstStyle/>
          <a:p>
            <a:pPr algn="ctr">
              <a:lnSpc>
                <a:spcPts val="3919"/>
              </a:lnSpc>
              <a:spcBef>
                <a:spcPct val="0"/>
              </a:spcBef>
            </a:pPr>
            <a:r>
              <a:rPr lang="en-US" sz="2799">
                <a:solidFill>
                  <a:srgbClr val="DB11FB"/>
                </a:solidFill>
                <a:latin typeface="Neue Machina 1"/>
                <a:ea typeface="Neue Machina 1"/>
                <a:cs typeface="Neue Machina 1"/>
                <a:sym typeface="Neue Machina 1"/>
              </a:rPr>
              <a:t>GET STARTED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04336" y="7634502"/>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544222"/>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01626" y="2987088"/>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Freeform 16" id="16"/>
          <p:cNvSpPr/>
          <p:nvPr/>
        </p:nvSpPr>
        <p:spPr>
          <a:xfrm flipH="false" flipV="false" rot="0">
            <a:off x="3048950" y="3330326"/>
            <a:ext cx="1555883" cy="1287140"/>
          </a:xfrm>
          <a:custGeom>
            <a:avLst/>
            <a:gdLst/>
            <a:ahLst/>
            <a:cxnLst/>
            <a:rect r="r" b="b" t="t" l="l"/>
            <a:pathLst>
              <a:path h="1287140" w="1555883">
                <a:moveTo>
                  <a:pt x="0" y="0"/>
                </a:moveTo>
                <a:lnTo>
                  <a:pt x="1555883" y="0"/>
                </a:lnTo>
                <a:lnTo>
                  <a:pt x="1555883" y="1287140"/>
                </a:lnTo>
                <a:lnTo>
                  <a:pt x="0" y="128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928648" y="4818412"/>
            <a:ext cx="5310749" cy="1724025"/>
          </a:xfrm>
          <a:prstGeom prst="rect">
            <a:avLst/>
          </a:prstGeom>
        </p:spPr>
        <p:txBody>
          <a:bodyPr anchor="t" rtlCol="false" tIns="0" lIns="0" bIns="0" rIns="0">
            <a:spAutoFit/>
          </a:bodyPr>
          <a:lstStyle/>
          <a:p>
            <a:pPr algn="ctr" marL="0" indent="0" lvl="0">
              <a:lnSpc>
                <a:spcPts val="6809"/>
              </a:lnSpc>
              <a:spcBef>
                <a:spcPct val="0"/>
              </a:spcBef>
            </a:pPr>
            <a:r>
              <a:rPr lang="en-US" b="true" sz="5674">
                <a:solidFill>
                  <a:srgbClr val="F4F6FC"/>
                </a:solidFill>
                <a:latin typeface="Neue Machina 1 Ultra-Bold"/>
                <a:ea typeface="Neue Machina 1 Ultra-Bold"/>
                <a:cs typeface="Neue Machina 1 Ultra-Bold"/>
                <a:sym typeface="Neue Machina 1 Ultra-Bold"/>
              </a:rPr>
              <a:t>CDL Token</a:t>
            </a:r>
            <a:r>
              <a:rPr lang="en-US" b="true" sz="5674" strike="noStrike" u="none">
                <a:solidFill>
                  <a:srgbClr val="F4F6FC"/>
                </a:solidFill>
                <a:latin typeface="Neue Machina 1 Ultra-Bold"/>
                <a:ea typeface="Neue Machina 1 Ultra-Bold"/>
                <a:cs typeface="Neue Machina 1 Ultra-Bold"/>
                <a:sym typeface="Neue Machina 1 Ultra-Bold"/>
              </a:rPr>
              <a:t> Benefits</a:t>
            </a:r>
          </a:p>
        </p:txBody>
      </p:sp>
      <p:sp>
        <p:nvSpPr>
          <p:cNvPr name="TextBox 18" id="18"/>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b="true">
                <a:solidFill>
                  <a:srgbClr val="F4F6FC"/>
                </a:solidFill>
                <a:latin typeface="Montserrat Bold"/>
                <a:ea typeface="Montserrat Bold"/>
                <a:cs typeface="Montserrat Bold"/>
                <a:sym typeface="Montserrat Bold"/>
              </a:rPr>
              <a:t>01</a:t>
            </a:r>
          </a:p>
        </p:txBody>
      </p:sp>
      <p:sp>
        <p:nvSpPr>
          <p:cNvPr name="TextBox 19" id="19"/>
          <p:cNvSpPr txBox="true"/>
          <p:nvPr/>
        </p:nvSpPr>
        <p:spPr>
          <a:xfrm rot="0">
            <a:off x="7316751" y="990600"/>
            <a:ext cx="4349125" cy="1028885"/>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FFFFFF"/>
                </a:solidFill>
                <a:latin typeface="Neue Machina 1"/>
                <a:ea typeface="Neue Machina 1"/>
                <a:cs typeface="Neue Machina 1"/>
                <a:sym typeface="Neue Machina 1"/>
              </a:rPr>
              <a:t>Access to Institutional-Grade Tools: Gain advanced market data, AI-driven analytics, and predictive insights typically reserved for large institutions.</a:t>
            </a:r>
          </a:p>
        </p:txBody>
      </p:sp>
      <p:sp>
        <p:nvSpPr>
          <p:cNvPr name="TextBox 20" id="20"/>
          <p:cNvSpPr txBox="true"/>
          <p:nvPr/>
        </p:nvSpPr>
        <p:spPr>
          <a:xfrm rot="0">
            <a:off x="8836336" y="3200135"/>
            <a:ext cx="3976966" cy="1028885"/>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FFFFFF"/>
                </a:solidFill>
                <a:latin typeface="Neue Machina 1"/>
                <a:ea typeface="Neue Machina 1"/>
                <a:cs typeface="Neue Machina 1"/>
                <a:sym typeface="Neue Machina 1"/>
              </a:rPr>
              <a:t>DeFi Participation: Stake, lend, and engage in decentralized finance with low gas fees and smart contract automation for efficient transactions.</a:t>
            </a:r>
          </a:p>
        </p:txBody>
      </p:sp>
      <p:sp>
        <p:nvSpPr>
          <p:cNvPr name="TextBox 21" id="21"/>
          <p:cNvSpPr txBox="true"/>
          <p:nvPr/>
        </p:nvSpPr>
        <p:spPr>
          <a:xfrm rot="0">
            <a:off x="8969686" y="5780589"/>
            <a:ext cx="5127275" cy="1019360"/>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FFFFFF"/>
                </a:solidFill>
                <a:latin typeface="Montserrat"/>
                <a:ea typeface="Montserrat"/>
                <a:cs typeface="Montserrat"/>
                <a:sym typeface="Montserrat"/>
              </a:rPr>
              <a:t>Governance &amp; Rewards: Participate in platform decisions through staking and vote on future developments, earning rewards for your contributions</a:t>
            </a:r>
          </a:p>
        </p:txBody>
      </p:sp>
      <p:sp>
        <p:nvSpPr>
          <p:cNvPr name="TextBox 22" id="22"/>
          <p:cNvSpPr txBox="true"/>
          <p:nvPr/>
        </p:nvSpPr>
        <p:spPr>
          <a:xfrm rot="0">
            <a:off x="7316751" y="8074923"/>
            <a:ext cx="7495556" cy="505010"/>
          </a:xfrm>
          <a:prstGeom prst="rect">
            <a:avLst/>
          </a:prstGeom>
        </p:spPr>
        <p:txBody>
          <a:bodyPr anchor="t" rtlCol="false" tIns="0" lIns="0" bIns="0" rIns="0">
            <a:spAutoFit/>
          </a:bodyPr>
          <a:lstStyle/>
          <a:p>
            <a:pPr algn="l" marL="0" indent="0" lvl="0">
              <a:lnSpc>
                <a:spcPts val="2089"/>
              </a:lnSpc>
              <a:spcBef>
                <a:spcPct val="0"/>
              </a:spcBef>
            </a:pPr>
            <a:r>
              <a:rPr lang="en-US" sz="1492">
                <a:solidFill>
                  <a:srgbClr val="FFFFFF"/>
                </a:solidFill>
                <a:latin typeface="Montserrat"/>
                <a:ea typeface="Montserrat"/>
                <a:cs typeface="Montserrat"/>
                <a:sym typeface="Montserrat"/>
              </a:rPr>
              <a:t>Cross-Platform Integration: Seamlessly use CDL Token across web, mobile apps, APIs, and smart contracts for an optimized trading experience.</a:t>
            </a:r>
          </a:p>
        </p:txBody>
      </p:sp>
      <p:sp>
        <p:nvSpPr>
          <p:cNvPr name="TextBox 23" id="23"/>
          <p:cNvSpPr txBox="true"/>
          <p:nvPr/>
        </p:nvSpPr>
        <p:spPr>
          <a:xfrm rot="0">
            <a:off x="7108564" y="3320351"/>
            <a:ext cx="1320833" cy="969427"/>
          </a:xfrm>
          <a:prstGeom prst="rect">
            <a:avLst/>
          </a:prstGeom>
        </p:spPr>
        <p:txBody>
          <a:bodyPr anchor="t" rtlCol="false" tIns="0" lIns="0" bIns="0" rIns="0">
            <a:spAutoFit/>
          </a:bodyPr>
          <a:lstStyle/>
          <a:p>
            <a:pPr algn="ctr">
              <a:lnSpc>
                <a:spcPts val="7938"/>
              </a:lnSpc>
            </a:pPr>
            <a:r>
              <a:rPr lang="en-US" sz="5670" b="true">
                <a:solidFill>
                  <a:srgbClr val="F4F6FC"/>
                </a:solidFill>
                <a:latin typeface="Montserrat Bold"/>
                <a:ea typeface="Montserrat Bold"/>
                <a:cs typeface="Montserrat Bold"/>
                <a:sym typeface="Montserrat Bold"/>
              </a:rPr>
              <a:t>02</a:t>
            </a:r>
          </a:p>
        </p:txBody>
      </p:sp>
      <p:sp>
        <p:nvSpPr>
          <p:cNvPr name="TextBox 24" id="24"/>
          <p:cNvSpPr txBox="true"/>
          <p:nvPr/>
        </p:nvSpPr>
        <p:spPr>
          <a:xfrm rot="0">
            <a:off x="7108564" y="5878556"/>
            <a:ext cx="1320833" cy="969427"/>
          </a:xfrm>
          <a:prstGeom prst="rect">
            <a:avLst/>
          </a:prstGeom>
        </p:spPr>
        <p:txBody>
          <a:bodyPr anchor="t" rtlCol="false" tIns="0" lIns="0" bIns="0" rIns="0">
            <a:spAutoFit/>
          </a:bodyPr>
          <a:lstStyle/>
          <a:p>
            <a:pPr algn="ctr">
              <a:lnSpc>
                <a:spcPts val="7938"/>
              </a:lnSpc>
            </a:pPr>
            <a:r>
              <a:rPr lang="en-US" sz="5670" b="true">
                <a:solidFill>
                  <a:srgbClr val="F4F6FC"/>
                </a:solidFill>
                <a:latin typeface="Montserrat Bold"/>
                <a:ea typeface="Montserrat Bold"/>
                <a:cs typeface="Montserrat Bold"/>
                <a:sym typeface="Montserrat Bold"/>
              </a:rPr>
              <a:t>03</a:t>
            </a:r>
          </a:p>
        </p:txBody>
      </p:sp>
      <p:sp>
        <p:nvSpPr>
          <p:cNvPr name="TextBox 25" id="25"/>
          <p:cNvSpPr txBox="true"/>
          <p:nvPr/>
        </p:nvSpPr>
        <p:spPr>
          <a:xfrm rot="0">
            <a:off x="5585521" y="8057026"/>
            <a:ext cx="1320833" cy="969427"/>
          </a:xfrm>
          <a:prstGeom prst="rect">
            <a:avLst/>
          </a:prstGeom>
        </p:spPr>
        <p:txBody>
          <a:bodyPr anchor="t" rtlCol="false" tIns="0" lIns="0" bIns="0" rIns="0">
            <a:spAutoFit/>
          </a:bodyPr>
          <a:lstStyle/>
          <a:p>
            <a:pPr algn="ctr">
              <a:lnSpc>
                <a:spcPts val="7938"/>
              </a:lnSpc>
            </a:pPr>
            <a:r>
              <a:rPr lang="en-US" sz="5670" b="true">
                <a:solidFill>
                  <a:srgbClr val="F4F6FC"/>
                </a:solidFill>
                <a:latin typeface="Montserrat Bold"/>
                <a:ea typeface="Montserrat Bold"/>
                <a:cs typeface="Montserrat Bold"/>
                <a:sym typeface="Montserrat Bold"/>
              </a:rPr>
              <a:t>04</a:t>
            </a:r>
          </a:p>
        </p:txBody>
      </p:sp>
      <p:grpSp>
        <p:nvGrpSpPr>
          <p:cNvPr name="Group 26" id="26"/>
          <p:cNvGrpSpPr/>
          <p:nvPr/>
        </p:nvGrpSpPr>
        <p:grpSpPr>
          <a:xfrm rot="0">
            <a:off x="5099601" y="7176625"/>
            <a:ext cx="457877" cy="4578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6054450" y="5686149"/>
            <a:ext cx="457877" cy="45787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2" id="32"/>
          <p:cNvGrpSpPr/>
          <p:nvPr/>
        </p:nvGrpSpPr>
        <p:grpSpPr>
          <a:xfrm rot="0">
            <a:off x="6054450" y="4121207"/>
            <a:ext cx="457877" cy="45787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4" id="3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5" id="35"/>
          <p:cNvGrpSpPr/>
          <p:nvPr/>
        </p:nvGrpSpPr>
        <p:grpSpPr>
          <a:xfrm rot="0">
            <a:off x="5099601" y="2758149"/>
            <a:ext cx="457877" cy="45787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37" id="3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8" id="38"/>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539567" y="7289719"/>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4986" y="-2701878"/>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4860467"/>
            <a:ext cx="16230600" cy="2089690"/>
          </a:xfrm>
          <a:custGeom>
            <a:avLst/>
            <a:gdLst/>
            <a:ahLst/>
            <a:cxnLst/>
            <a:rect r="r" b="b" t="t" l="l"/>
            <a:pathLst>
              <a:path h="2089690" w="16230600">
                <a:moveTo>
                  <a:pt x="0" y="0"/>
                </a:moveTo>
                <a:lnTo>
                  <a:pt x="16230600" y="0"/>
                </a:lnTo>
                <a:lnTo>
                  <a:pt x="16230600" y="2089690"/>
                </a:lnTo>
                <a:lnTo>
                  <a:pt x="0" y="2089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2054378" y="3990071"/>
            <a:ext cx="2589782" cy="2589782"/>
          </a:xfrm>
          <a:custGeom>
            <a:avLst/>
            <a:gdLst/>
            <a:ahLst/>
            <a:cxnLst/>
            <a:rect r="r" b="b" t="t" l="l"/>
            <a:pathLst>
              <a:path h="2589782" w="2589782">
                <a:moveTo>
                  <a:pt x="0" y="0"/>
                </a:moveTo>
                <a:lnTo>
                  <a:pt x="2589782" y="0"/>
                </a:lnTo>
                <a:lnTo>
                  <a:pt x="2589782" y="2589782"/>
                </a:lnTo>
                <a:lnTo>
                  <a:pt x="0" y="2589782"/>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377936" y="5284929"/>
            <a:ext cx="2589847" cy="2589848"/>
          </a:xfrm>
          <a:custGeom>
            <a:avLst/>
            <a:gdLst/>
            <a:ahLst/>
            <a:cxnLst/>
            <a:rect r="r" b="b" t="t" l="l"/>
            <a:pathLst>
              <a:path h="2589848" w="2589847">
                <a:moveTo>
                  <a:pt x="0" y="0"/>
                </a:moveTo>
                <a:lnTo>
                  <a:pt x="2589848" y="0"/>
                </a:lnTo>
                <a:lnTo>
                  <a:pt x="2589848" y="2589848"/>
                </a:lnTo>
                <a:lnTo>
                  <a:pt x="0" y="2589848"/>
                </a:lnTo>
                <a:lnTo>
                  <a:pt x="0" y="0"/>
                </a:lnTo>
                <a:close/>
              </a:path>
            </a:pathLst>
          </a:custGeom>
          <a:blipFill>
            <a:blip r:embed="rId8">
              <a:alphaModFix amt="16000"/>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9011817" y="5284994"/>
            <a:ext cx="2589847" cy="2589847"/>
          </a:xfrm>
          <a:custGeom>
            <a:avLst/>
            <a:gdLst/>
            <a:ahLst/>
            <a:cxnLst/>
            <a:rect r="r" b="b" t="t" l="l"/>
            <a:pathLst>
              <a:path h="2589847" w="2589847">
                <a:moveTo>
                  <a:pt x="0" y="0"/>
                </a:moveTo>
                <a:lnTo>
                  <a:pt x="2589847" y="0"/>
                </a:lnTo>
                <a:lnTo>
                  <a:pt x="2589847" y="2589848"/>
                </a:lnTo>
                <a:lnTo>
                  <a:pt x="0" y="2589848"/>
                </a:lnTo>
                <a:lnTo>
                  <a:pt x="0" y="0"/>
                </a:lnTo>
                <a:close/>
              </a:path>
            </a:pathLst>
          </a:custGeom>
          <a:blipFill>
            <a:blip r:embed="rId10">
              <a:alphaModFix amt="16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3655059" y="5284994"/>
            <a:ext cx="2589847" cy="2589847"/>
          </a:xfrm>
          <a:custGeom>
            <a:avLst/>
            <a:gdLst/>
            <a:ahLst/>
            <a:cxnLst/>
            <a:rect r="r" b="b" t="t" l="l"/>
            <a:pathLst>
              <a:path h="2589847" w="2589847">
                <a:moveTo>
                  <a:pt x="0" y="0"/>
                </a:moveTo>
                <a:lnTo>
                  <a:pt x="2589848" y="0"/>
                </a:lnTo>
                <a:lnTo>
                  <a:pt x="2589848" y="2589848"/>
                </a:lnTo>
                <a:lnTo>
                  <a:pt x="0" y="2589848"/>
                </a:lnTo>
                <a:lnTo>
                  <a:pt x="0" y="0"/>
                </a:lnTo>
                <a:close/>
              </a:path>
            </a:pathLst>
          </a:custGeom>
          <a:blipFill>
            <a:blip r:embed="rId10">
              <a:alphaModFix amt="1600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0">
            <a:off x="6688226" y="3990071"/>
            <a:ext cx="2589847" cy="2589848"/>
          </a:xfrm>
          <a:custGeom>
            <a:avLst/>
            <a:gdLst/>
            <a:ahLst/>
            <a:cxnLst/>
            <a:rect r="r" b="b" t="t" l="l"/>
            <a:pathLst>
              <a:path h="2589848" w="2589847">
                <a:moveTo>
                  <a:pt x="0" y="0"/>
                </a:moveTo>
                <a:lnTo>
                  <a:pt x="2589847" y="0"/>
                </a:lnTo>
                <a:lnTo>
                  <a:pt x="2589847" y="2589847"/>
                </a:lnTo>
                <a:lnTo>
                  <a:pt x="0" y="2589847"/>
                </a:lnTo>
                <a:lnTo>
                  <a:pt x="0" y="0"/>
                </a:lnTo>
                <a:close/>
              </a:path>
            </a:pathLst>
          </a:custGeom>
          <a:blipFill>
            <a:blip r:embed="rId12">
              <a:alphaModFix amt="16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11331468" y="3990071"/>
            <a:ext cx="2589848" cy="2589848"/>
          </a:xfrm>
          <a:custGeom>
            <a:avLst/>
            <a:gdLst/>
            <a:ahLst/>
            <a:cxnLst/>
            <a:rect r="r" b="b" t="t" l="l"/>
            <a:pathLst>
              <a:path h="2589848" w="2589848">
                <a:moveTo>
                  <a:pt x="0" y="0"/>
                </a:moveTo>
                <a:lnTo>
                  <a:pt x="2589848" y="0"/>
                </a:lnTo>
                <a:lnTo>
                  <a:pt x="2589848" y="2589847"/>
                </a:lnTo>
                <a:lnTo>
                  <a:pt x="0" y="2589847"/>
                </a:lnTo>
                <a:lnTo>
                  <a:pt x="0" y="0"/>
                </a:lnTo>
                <a:close/>
              </a:path>
            </a:pathLst>
          </a:custGeom>
          <a:blipFill>
            <a:blip r:embed="rId12">
              <a:alphaModFix amt="16000"/>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11" id="11"/>
          <p:cNvGrpSpPr/>
          <p:nvPr/>
        </p:nvGrpSpPr>
        <p:grpSpPr>
          <a:xfrm rot="0">
            <a:off x="2600766" y="4536459"/>
            <a:ext cx="1497006" cy="14970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11FB"/>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4" id="14"/>
          <p:cNvGrpSpPr/>
          <p:nvPr/>
        </p:nvGrpSpPr>
        <p:grpSpPr>
          <a:xfrm rot="0">
            <a:off x="4924357" y="5792713"/>
            <a:ext cx="1497006" cy="149700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7" id="17"/>
          <p:cNvGrpSpPr/>
          <p:nvPr/>
        </p:nvGrpSpPr>
        <p:grpSpPr>
          <a:xfrm rot="0">
            <a:off x="7234646" y="4536459"/>
            <a:ext cx="1497006" cy="149700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11FB"/>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0" id="20"/>
          <p:cNvGrpSpPr/>
          <p:nvPr/>
        </p:nvGrpSpPr>
        <p:grpSpPr>
          <a:xfrm rot="0">
            <a:off x="9558237" y="5792713"/>
            <a:ext cx="1497006" cy="14970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3" id="23"/>
          <p:cNvGrpSpPr/>
          <p:nvPr/>
        </p:nvGrpSpPr>
        <p:grpSpPr>
          <a:xfrm rot="0">
            <a:off x="11868527" y="4536459"/>
            <a:ext cx="1497006" cy="149700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11FB"/>
            </a:solidFill>
            <a:ln cap="sq">
              <a:no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6" id="26"/>
          <p:cNvGrpSpPr/>
          <p:nvPr/>
        </p:nvGrpSpPr>
        <p:grpSpPr>
          <a:xfrm rot="0">
            <a:off x="14192118" y="5792713"/>
            <a:ext cx="1497006" cy="149700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00E8"/>
            </a:solidFill>
            <a:ln cap="sq">
              <a:no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29" id="29"/>
          <p:cNvSpPr/>
          <p:nvPr/>
        </p:nvSpPr>
        <p:spPr>
          <a:xfrm flipH="false" flipV="false" rot="0">
            <a:off x="2934693" y="4832491"/>
            <a:ext cx="829152" cy="904941"/>
          </a:xfrm>
          <a:custGeom>
            <a:avLst/>
            <a:gdLst/>
            <a:ahLst/>
            <a:cxnLst/>
            <a:rect r="r" b="b" t="t" l="l"/>
            <a:pathLst>
              <a:path h="904941" w="829152">
                <a:moveTo>
                  <a:pt x="0" y="0"/>
                </a:moveTo>
                <a:lnTo>
                  <a:pt x="829152" y="0"/>
                </a:lnTo>
                <a:lnTo>
                  <a:pt x="829152" y="904941"/>
                </a:lnTo>
                <a:lnTo>
                  <a:pt x="0" y="9049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0">
            <a:off x="7620902" y="4886340"/>
            <a:ext cx="724494" cy="797242"/>
          </a:xfrm>
          <a:custGeom>
            <a:avLst/>
            <a:gdLst/>
            <a:ahLst/>
            <a:cxnLst/>
            <a:rect r="r" b="b" t="t" l="l"/>
            <a:pathLst>
              <a:path h="797242" w="724494">
                <a:moveTo>
                  <a:pt x="0" y="0"/>
                </a:moveTo>
                <a:lnTo>
                  <a:pt x="724494" y="0"/>
                </a:lnTo>
                <a:lnTo>
                  <a:pt x="724494" y="797243"/>
                </a:lnTo>
                <a:lnTo>
                  <a:pt x="0" y="79724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9908119" y="6170498"/>
            <a:ext cx="797242" cy="741436"/>
          </a:xfrm>
          <a:custGeom>
            <a:avLst/>
            <a:gdLst/>
            <a:ahLst/>
            <a:cxnLst/>
            <a:rect r="r" b="b" t="t" l="l"/>
            <a:pathLst>
              <a:path h="741436" w="797242">
                <a:moveTo>
                  <a:pt x="0" y="0"/>
                </a:moveTo>
                <a:lnTo>
                  <a:pt x="797243" y="0"/>
                </a:lnTo>
                <a:lnTo>
                  <a:pt x="797243" y="741436"/>
                </a:lnTo>
                <a:lnTo>
                  <a:pt x="0" y="74143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2" id="32"/>
          <p:cNvSpPr/>
          <p:nvPr/>
        </p:nvSpPr>
        <p:spPr>
          <a:xfrm flipH="false" flipV="false" rot="0">
            <a:off x="12218409" y="4912251"/>
            <a:ext cx="797242" cy="745422"/>
          </a:xfrm>
          <a:custGeom>
            <a:avLst/>
            <a:gdLst/>
            <a:ahLst/>
            <a:cxnLst/>
            <a:rect r="r" b="b" t="t" l="l"/>
            <a:pathLst>
              <a:path h="745422" w="797242">
                <a:moveTo>
                  <a:pt x="0" y="0"/>
                </a:moveTo>
                <a:lnTo>
                  <a:pt x="797242" y="0"/>
                </a:lnTo>
                <a:lnTo>
                  <a:pt x="797242" y="745422"/>
                </a:lnTo>
                <a:lnTo>
                  <a:pt x="0" y="74542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3" id="33"/>
          <p:cNvSpPr/>
          <p:nvPr/>
        </p:nvSpPr>
        <p:spPr>
          <a:xfrm flipH="false" flipV="false" rot="0">
            <a:off x="14578374" y="6142595"/>
            <a:ext cx="724494" cy="797242"/>
          </a:xfrm>
          <a:custGeom>
            <a:avLst/>
            <a:gdLst/>
            <a:ahLst/>
            <a:cxnLst/>
            <a:rect r="r" b="b" t="t" l="l"/>
            <a:pathLst>
              <a:path h="797242" w="724494">
                <a:moveTo>
                  <a:pt x="0" y="0"/>
                </a:moveTo>
                <a:lnTo>
                  <a:pt x="724494" y="0"/>
                </a:lnTo>
                <a:lnTo>
                  <a:pt x="724494" y="797242"/>
                </a:lnTo>
                <a:lnTo>
                  <a:pt x="0" y="79724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4" id="34"/>
          <p:cNvSpPr/>
          <p:nvPr/>
        </p:nvSpPr>
        <p:spPr>
          <a:xfrm flipH="false" flipV="false" rot="0">
            <a:off x="5277572" y="6149881"/>
            <a:ext cx="790575" cy="782669"/>
          </a:xfrm>
          <a:custGeom>
            <a:avLst/>
            <a:gdLst/>
            <a:ahLst/>
            <a:cxnLst/>
            <a:rect r="r" b="b" t="t" l="l"/>
            <a:pathLst>
              <a:path h="782669" w="790575">
                <a:moveTo>
                  <a:pt x="0" y="0"/>
                </a:moveTo>
                <a:lnTo>
                  <a:pt x="790575" y="0"/>
                </a:lnTo>
                <a:lnTo>
                  <a:pt x="790575" y="782670"/>
                </a:lnTo>
                <a:lnTo>
                  <a:pt x="0" y="78267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5" id="35"/>
          <p:cNvSpPr/>
          <p:nvPr/>
        </p:nvSpPr>
        <p:spPr>
          <a:xfrm flipH="false" flipV="false" rot="0">
            <a:off x="311871" y="290040"/>
            <a:ext cx="1340270" cy="1246451"/>
          </a:xfrm>
          <a:custGeom>
            <a:avLst/>
            <a:gdLst/>
            <a:ahLst/>
            <a:cxnLst/>
            <a:rect r="r" b="b" t="t" l="l"/>
            <a:pathLst>
              <a:path h="1246451" w="1340270">
                <a:moveTo>
                  <a:pt x="0" y="0"/>
                </a:moveTo>
                <a:lnTo>
                  <a:pt x="1340269" y="0"/>
                </a:lnTo>
                <a:lnTo>
                  <a:pt x="1340269" y="1246451"/>
                </a:lnTo>
                <a:lnTo>
                  <a:pt x="0" y="124645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36" id="36"/>
          <p:cNvSpPr/>
          <p:nvPr/>
        </p:nvSpPr>
        <p:spPr>
          <a:xfrm flipH="false" flipV="false" rot="0">
            <a:off x="15447902" y="9231960"/>
            <a:ext cx="4455202" cy="1976996"/>
          </a:xfrm>
          <a:custGeom>
            <a:avLst/>
            <a:gdLst/>
            <a:ahLst/>
            <a:cxnLst/>
            <a:rect r="r" b="b" t="t" l="l"/>
            <a:pathLst>
              <a:path h="1976996" w="4455202">
                <a:moveTo>
                  <a:pt x="0" y="0"/>
                </a:moveTo>
                <a:lnTo>
                  <a:pt x="4455202" y="0"/>
                </a:lnTo>
                <a:lnTo>
                  <a:pt x="4455202" y="1976996"/>
                </a:lnTo>
                <a:lnTo>
                  <a:pt x="0" y="197699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37" id="37"/>
          <p:cNvSpPr/>
          <p:nvPr/>
        </p:nvSpPr>
        <p:spPr>
          <a:xfrm flipH="false" flipV="false" rot="0">
            <a:off x="16098772" y="-204302"/>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38" id="38"/>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9" id="39"/>
          <p:cNvSpPr/>
          <p:nvPr/>
        </p:nvSpPr>
        <p:spPr>
          <a:xfrm flipH="false" flipV="true" rot="0">
            <a:off x="3349269" y="6697046"/>
            <a:ext cx="993504" cy="704146"/>
          </a:xfrm>
          <a:custGeom>
            <a:avLst/>
            <a:gdLst/>
            <a:ahLst/>
            <a:cxnLst/>
            <a:rect r="r" b="b" t="t" l="l"/>
            <a:pathLst>
              <a:path h="704146" w="993504">
                <a:moveTo>
                  <a:pt x="0" y="704145"/>
                </a:moveTo>
                <a:lnTo>
                  <a:pt x="993503" y="704145"/>
                </a:lnTo>
                <a:lnTo>
                  <a:pt x="993503" y="0"/>
                </a:lnTo>
                <a:lnTo>
                  <a:pt x="0" y="0"/>
                </a:lnTo>
                <a:lnTo>
                  <a:pt x="0" y="704145"/>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40" id="40"/>
          <p:cNvSpPr/>
          <p:nvPr/>
        </p:nvSpPr>
        <p:spPr>
          <a:xfrm flipH="false" flipV="true" rot="0">
            <a:off x="7983149" y="6697046"/>
            <a:ext cx="993504" cy="704146"/>
          </a:xfrm>
          <a:custGeom>
            <a:avLst/>
            <a:gdLst/>
            <a:ahLst/>
            <a:cxnLst/>
            <a:rect r="r" b="b" t="t" l="l"/>
            <a:pathLst>
              <a:path h="704146" w="993504">
                <a:moveTo>
                  <a:pt x="0" y="704145"/>
                </a:moveTo>
                <a:lnTo>
                  <a:pt x="993504" y="704145"/>
                </a:lnTo>
                <a:lnTo>
                  <a:pt x="993504" y="0"/>
                </a:lnTo>
                <a:lnTo>
                  <a:pt x="0" y="0"/>
                </a:lnTo>
                <a:lnTo>
                  <a:pt x="0" y="704145"/>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41" id="41"/>
          <p:cNvSpPr/>
          <p:nvPr/>
        </p:nvSpPr>
        <p:spPr>
          <a:xfrm flipH="false" flipV="false" rot="0">
            <a:off x="5672860" y="4480418"/>
            <a:ext cx="993504" cy="704146"/>
          </a:xfrm>
          <a:custGeom>
            <a:avLst/>
            <a:gdLst/>
            <a:ahLst/>
            <a:cxnLst/>
            <a:rect r="r" b="b" t="t" l="l"/>
            <a:pathLst>
              <a:path h="704146" w="993504">
                <a:moveTo>
                  <a:pt x="0" y="0"/>
                </a:moveTo>
                <a:lnTo>
                  <a:pt x="993503" y="0"/>
                </a:lnTo>
                <a:lnTo>
                  <a:pt x="993503" y="704146"/>
                </a:lnTo>
                <a:lnTo>
                  <a:pt x="0" y="70414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42" id="42"/>
          <p:cNvSpPr/>
          <p:nvPr/>
        </p:nvSpPr>
        <p:spPr>
          <a:xfrm flipH="false" flipV="false" rot="0">
            <a:off x="10306740" y="4480418"/>
            <a:ext cx="993504" cy="704146"/>
          </a:xfrm>
          <a:custGeom>
            <a:avLst/>
            <a:gdLst/>
            <a:ahLst/>
            <a:cxnLst/>
            <a:rect r="r" b="b" t="t" l="l"/>
            <a:pathLst>
              <a:path h="704146" w="993504">
                <a:moveTo>
                  <a:pt x="0" y="0"/>
                </a:moveTo>
                <a:lnTo>
                  <a:pt x="993504" y="0"/>
                </a:lnTo>
                <a:lnTo>
                  <a:pt x="993504" y="704146"/>
                </a:lnTo>
                <a:lnTo>
                  <a:pt x="0" y="704146"/>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Freeform 43" id="43"/>
          <p:cNvSpPr/>
          <p:nvPr/>
        </p:nvSpPr>
        <p:spPr>
          <a:xfrm flipH="false" flipV="true" rot="0">
            <a:off x="12593267" y="6697046"/>
            <a:ext cx="993504" cy="704146"/>
          </a:xfrm>
          <a:custGeom>
            <a:avLst/>
            <a:gdLst/>
            <a:ahLst/>
            <a:cxnLst/>
            <a:rect r="r" b="b" t="t" l="l"/>
            <a:pathLst>
              <a:path h="704146" w="993504">
                <a:moveTo>
                  <a:pt x="0" y="704145"/>
                </a:moveTo>
                <a:lnTo>
                  <a:pt x="993504" y="704145"/>
                </a:lnTo>
                <a:lnTo>
                  <a:pt x="993504" y="0"/>
                </a:lnTo>
                <a:lnTo>
                  <a:pt x="0" y="0"/>
                </a:lnTo>
                <a:lnTo>
                  <a:pt x="0" y="704145"/>
                </a:lnTo>
                <a:close/>
              </a:path>
            </a:pathLst>
          </a:custGeom>
          <a:blipFill>
            <a:blip r:embed="rId34">
              <a:extLst>
                <a:ext uri="{96DAC541-7B7A-43D3-8B79-37D633B846F1}">
                  <asvg:svgBlip xmlns:asvg="http://schemas.microsoft.com/office/drawing/2016/SVG/main" r:embed="rId35"/>
                </a:ext>
              </a:extLst>
            </a:blip>
            <a:stretch>
              <a:fillRect l="0" t="0" r="0" b="0"/>
            </a:stretch>
          </a:blipFill>
          <a:ln cap="sq">
            <a:noFill/>
            <a:prstDash val="solid"/>
            <a:miter/>
          </a:ln>
        </p:spPr>
      </p:sp>
      <p:sp>
        <p:nvSpPr>
          <p:cNvPr name="TextBox 44" id="44"/>
          <p:cNvSpPr txBox="true"/>
          <p:nvPr/>
        </p:nvSpPr>
        <p:spPr>
          <a:xfrm rot="0">
            <a:off x="3736814" y="753353"/>
            <a:ext cx="10814372" cy="1231900"/>
          </a:xfrm>
          <a:prstGeom prst="rect">
            <a:avLst/>
          </a:prstGeom>
        </p:spPr>
        <p:txBody>
          <a:bodyPr anchor="t" rtlCol="false" tIns="0" lIns="0" bIns="0" rIns="0">
            <a:spAutoFit/>
          </a:bodyPr>
          <a:lstStyle/>
          <a:p>
            <a:pPr algn="ctr">
              <a:lnSpc>
                <a:spcPts val="9799"/>
              </a:lnSpc>
            </a:pPr>
            <a:r>
              <a:rPr lang="en-US" b="true" sz="6999">
                <a:solidFill>
                  <a:srgbClr val="F4F6FC"/>
                </a:solidFill>
                <a:latin typeface="PP Neue Machina Ultra-Bold"/>
                <a:ea typeface="PP Neue Machina Ultra-Bold"/>
                <a:cs typeface="PP Neue Machina Ultra-Bold"/>
                <a:sym typeface="PP Neue Machina Ultra-Bold"/>
              </a:rPr>
              <a:t>HOW TO GET STARTED</a:t>
            </a:r>
          </a:p>
        </p:txBody>
      </p:sp>
      <p:sp>
        <p:nvSpPr>
          <p:cNvPr name="TextBox 45" id="45"/>
          <p:cNvSpPr txBox="true"/>
          <p:nvPr/>
        </p:nvSpPr>
        <p:spPr>
          <a:xfrm rot="0">
            <a:off x="2054378" y="3826118"/>
            <a:ext cx="2553746" cy="415290"/>
          </a:xfrm>
          <a:prstGeom prst="rect">
            <a:avLst/>
          </a:prstGeom>
        </p:spPr>
        <p:txBody>
          <a:bodyPr anchor="t" rtlCol="false" tIns="0" lIns="0" bIns="0" rIns="0">
            <a:spAutoFit/>
          </a:bodyPr>
          <a:lstStyle/>
          <a:p>
            <a:pPr algn="ctr">
              <a:lnSpc>
                <a:spcPts val="3359"/>
              </a:lnSpc>
            </a:pPr>
            <a:r>
              <a:rPr lang="en-US" sz="2400" b="true">
                <a:solidFill>
                  <a:srgbClr val="F4F6FC"/>
                </a:solidFill>
                <a:latin typeface="Neue Machina 1 Ultra-Bold"/>
                <a:ea typeface="Neue Machina 1 Ultra-Bold"/>
                <a:cs typeface="Neue Machina 1 Ultra-Bold"/>
                <a:sym typeface="Neue Machina 1 Ultra-Bold"/>
              </a:rPr>
              <a:t>Launch Dapp</a:t>
            </a:r>
          </a:p>
        </p:txBody>
      </p:sp>
      <p:sp>
        <p:nvSpPr>
          <p:cNvPr name="TextBox 46" id="46"/>
          <p:cNvSpPr txBox="true"/>
          <p:nvPr/>
        </p:nvSpPr>
        <p:spPr>
          <a:xfrm rot="0">
            <a:off x="4395987" y="7461169"/>
            <a:ext cx="2553746" cy="415290"/>
          </a:xfrm>
          <a:prstGeom prst="rect">
            <a:avLst/>
          </a:prstGeom>
        </p:spPr>
        <p:txBody>
          <a:bodyPr anchor="t" rtlCol="false" tIns="0" lIns="0" bIns="0" rIns="0">
            <a:spAutoFit/>
          </a:bodyPr>
          <a:lstStyle/>
          <a:p>
            <a:pPr algn="ctr">
              <a:lnSpc>
                <a:spcPts val="3359"/>
              </a:lnSpc>
            </a:pPr>
            <a:r>
              <a:rPr lang="en-US" sz="2400" b="true">
                <a:solidFill>
                  <a:srgbClr val="F4F6FC"/>
                </a:solidFill>
                <a:latin typeface="Neue Machina 1 Ultra-Bold"/>
                <a:ea typeface="Neue Machina 1 Ultra-Bold"/>
                <a:cs typeface="Neue Machina 1 Ultra-Bold"/>
                <a:sym typeface="Neue Machina 1 Ultra-Bold"/>
              </a:rPr>
              <a:t>Deposit Coin</a:t>
            </a:r>
          </a:p>
        </p:txBody>
      </p:sp>
      <p:sp>
        <p:nvSpPr>
          <p:cNvPr name="TextBox 47" id="47"/>
          <p:cNvSpPr txBox="true"/>
          <p:nvPr/>
        </p:nvSpPr>
        <p:spPr>
          <a:xfrm rot="0">
            <a:off x="6750954" y="3467978"/>
            <a:ext cx="2527119" cy="415290"/>
          </a:xfrm>
          <a:prstGeom prst="rect">
            <a:avLst/>
          </a:prstGeom>
        </p:spPr>
        <p:txBody>
          <a:bodyPr anchor="t" rtlCol="false" tIns="0" lIns="0" bIns="0" rIns="0">
            <a:spAutoFit/>
          </a:bodyPr>
          <a:lstStyle/>
          <a:p>
            <a:pPr algn="ctr">
              <a:lnSpc>
                <a:spcPts val="3359"/>
              </a:lnSpc>
            </a:pPr>
            <a:r>
              <a:rPr lang="en-US" sz="2400" b="true">
                <a:solidFill>
                  <a:srgbClr val="F4F6FC"/>
                </a:solidFill>
                <a:latin typeface="Neue Machina 1 Ultra-Bold"/>
                <a:ea typeface="Neue Machina 1 Ultra-Bold"/>
                <a:cs typeface="Neue Machina 1 Ultra-Bold"/>
                <a:sym typeface="Neue Machina 1 Ultra-Bold"/>
              </a:rPr>
              <a:t>Buy CDL Token</a:t>
            </a:r>
          </a:p>
        </p:txBody>
      </p:sp>
      <p:sp>
        <p:nvSpPr>
          <p:cNvPr name="TextBox 48" id="48"/>
          <p:cNvSpPr txBox="true"/>
          <p:nvPr/>
        </p:nvSpPr>
        <p:spPr>
          <a:xfrm rot="0">
            <a:off x="8770242" y="7640239"/>
            <a:ext cx="3072998" cy="415290"/>
          </a:xfrm>
          <a:prstGeom prst="rect">
            <a:avLst/>
          </a:prstGeom>
        </p:spPr>
        <p:txBody>
          <a:bodyPr anchor="t" rtlCol="false" tIns="0" lIns="0" bIns="0" rIns="0">
            <a:spAutoFit/>
          </a:bodyPr>
          <a:lstStyle/>
          <a:p>
            <a:pPr algn="ctr">
              <a:lnSpc>
                <a:spcPts val="3359"/>
              </a:lnSpc>
            </a:pPr>
            <a:r>
              <a:rPr lang="en-US" sz="2400" b="true">
                <a:solidFill>
                  <a:srgbClr val="FFFFFF"/>
                </a:solidFill>
                <a:latin typeface="Neue Machina 1 Ultra-Bold"/>
                <a:ea typeface="Neue Machina 1 Ultra-Bold"/>
                <a:cs typeface="Neue Machina 1 Ultra-Bold"/>
                <a:sym typeface="Neue Machina 1 Ultra-Bold"/>
              </a:rPr>
              <a:t>Stake CDL Token</a:t>
            </a:r>
          </a:p>
        </p:txBody>
      </p:sp>
      <p:sp>
        <p:nvSpPr>
          <p:cNvPr name="TextBox 49" id="49"/>
          <p:cNvSpPr txBox="true"/>
          <p:nvPr/>
        </p:nvSpPr>
        <p:spPr>
          <a:xfrm rot="0">
            <a:off x="10824093" y="3109838"/>
            <a:ext cx="3604598" cy="415290"/>
          </a:xfrm>
          <a:prstGeom prst="rect">
            <a:avLst/>
          </a:prstGeom>
        </p:spPr>
        <p:txBody>
          <a:bodyPr anchor="t" rtlCol="false" tIns="0" lIns="0" bIns="0" rIns="0">
            <a:spAutoFit/>
          </a:bodyPr>
          <a:lstStyle/>
          <a:p>
            <a:pPr algn="ctr">
              <a:lnSpc>
                <a:spcPts val="3359"/>
              </a:lnSpc>
            </a:pPr>
            <a:r>
              <a:rPr lang="en-US" sz="2400" b="true">
                <a:solidFill>
                  <a:srgbClr val="F4F6FC"/>
                </a:solidFill>
                <a:latin typeface="Liberation Sans Bold"/>
                <a:ea typeface="Liberation Sans Bold"/>
                <a:cs typeface="Liberation Sans Bold"/>
                <a:sym typeface="Liberation Sans Bold"/>
              </a:rPr>
              <a:t>Earn Daily Profits</a:t>
            </a:r>
          </a:p>
        </p:txBody>
      </p:sp>
      <p:sp>
        <p:nvSpPr>
          <p:cNvPr name="TextBox 50" id="50"/>
          <p:cNvSpPr txBox="true"/>
          <p:nvPr/>
        </p:nvSpPr>
        <p:spPr>
          <a:xfrm rot="0">
            <a:off x="13643464" y="7815069"/>
            <a:ext cx="2553746" cy="834390"/>
          </a:xfrm>
          <a:prstGeom prst="rect">
            <a:avLst/>
          </a:prstGeom>
        </p:spPr>
        <p:txBody>
          <a:bodyPr anchor="t" rtlCol="false" tIns="0" lIns="0" bIns="0" rIns="0">
            <a:spAutoFit/>
          </a:bodyPr>
          <a:lstStyle/>
          <a:p>
            <a:pPr algn="ctr">
              <a:lnSpc>
                <a:spcPts val="3359"/>
              </a:lnSpc>
            </a:pPr>
            <a:r>
              <a:rPr lang="en-US" sz="2400" b="true">
                <a:solidFill>
                  <a:srgbClr val="F4F6FC"/>
                </a:solidFill>
                <a:latin typeface="Neue Machina 1 Ultra-Bold"/>
                <a:ea typeface="Neue Machina 1 Ultra-Bold"/>
                <a:cs typeface="Neue Machina 1 Ultra-Bold"/>
                <a:sym typeface="Neue Machina 1 Ultra-Bold"/>
              </a:rPr>
              <a:t>Trade on Cex’s &amp; Dex’s</a:t>
            </a:r>
          </a:p>
        </p:txBody>
      </p:sp>
      <p:sp>
        <p:nvSpPr>
          <p:cNvPr name="Freeform 51" id="51"/>
          <p:cNvSpPr/>
          <p:nvPr/>
        </p:nvSpPr>
        <p:spPr>
          <a:xfrm flipH="false" flipV="false" rot="0">
            <a:off x="17259300" y="9168001"/>
            <a:ext cx="802255" cy="486033"/>
          </a:xfrm>
          <a:custGeom>
            <a:avLst/>
            <a:gdLst/>
            <a:ahLst/>
            <a:cxnLst/>
            <a:rect r="r" b="b" t="t" l="l"/>
            <a:pathLst>
              <a:path h="486033" w="802255">
                <a:moveTo>
                  <a:pt x="0" y="0"/>
                </a:moveTo>
                <a:lnTo>
                  <a:pt x="802255" y="0"/>
                </a:lnTo>
                <a:lnTo>
                  <a:pt x="802255" y="486033"/>
                </a:lnTo>
                <a:lnTo>
                  <a:pt x="0" y="48603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539567" y="7289719"/>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4986" y="-2701878"/>
            <a:ext cx="5983836" cy="5983836"/>
          </a:xfrm>
          <a:custGeom>
            <a:avLst/>
            <a:gdLst/>
            <a:ahLst/>
            <a:cxnLst/>
            <a:rect r="r" b="b" t="t" l="l"/>
            <a:pathLst>
              <a:path h="5983836" w="5983836">
                <a:moveTo>
                  <a:pt x="0" y="0"/>
                </a:moveTo>
                <a:lnTo>
                  <a:pt x="5983836" y="0"/>
                </a:lnTo>
                <a:lnTo>
                  <a:pt x="5983836" y="5983836"/>
                </a:lnTo>
                <a:lnTo>
                  <a:pt x="0" y="5983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47902" y="9231960"/>
            <a:ext cx="4455202" cy="1976996"/>
          </a:xfrm>
          <a:custGeom>
            <a:avLst/>
            <a:gdLst/>
            <a:ahLst/>
            <a:cxnLst/>
            <a:rect r="r" b="b" t="t" l="l"/>
            <a:pathLst>
              <a:path h="1976996" w="4455202">
                <a:moveTo>
                  <a:pt x="0" y="0"/>
                </a:moveTo>
                <a:lnTo>
                  <a:pt x="4455202" y="0"/>
                </a:lnTo>
                <a:lnTo>
                  <a:pt x="4455202" y="1976996"/>
                </a:lnTo>
                <a:lnTo>
                  <a:pt x="0" y="19769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098772" y="-204302"/>
            <a:ext cx="2321057" cy="1740793"/>
          </a:xfrm>
          <a:custGeom>
            <a:avLst/>
            <a:gdLst/>
            <a:ahLst/>
            <a:cxnLst/>
            <a:rect r="r" b="b" t="t" l="l"/>
            <a:pathLst>
              <a:path h="1740793" w="2321057">
                <a:moveTo>
                  <a:pt x="0" y="0"/>
                </a:moveTo>
                <a:lnTo>
                  <a:pt x="2321056" y="0"/>
                </a:lnTo>
                <a:lnTo>
                  <a:pt x="2321056" y="1740793"/>
                </a:lnTo>
                <a:lnTo>
                  <a:pt x="0" y="17407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293867" y="8687989"/>
            <a:ext cx="2551746" cy="2184932"/>
          </a:xfrm>
          <a:custGeom>
            <a:avLst/>
            <a:gdLst/>
            <a:ahLst/>
            <a:cxnLst/>
            <a:rect r="r" b="b" t="t" l="l"/>
            <a:pathLst>
              <a:path h="2184932" w="2551746">
                <a:moveTo>
                  <a:pt x="2551745" y="0"/>
                </a:moveTo>
                <a:lnTo>
                  <a:pt x="0" y="0"/>
                </a:lnTo>
                <a:lnTo>
                  <a:pt x="0" y="2184932"/>
                </a:lnTo>
                <a:lnTo>
                  <a:pt x="2551745" y="2184932"/>
                </a:lnTo>
                <a:lnTo>
                  <a:pt x="255174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81735" y="-824509"/>
            <a:ext cx="4867275" cy="1490603"/>
          </a:xfrm>
          <a:custGeom>
            <a:avLst/>
            <a:gdLst/>
            <a:ahLst/>
            <a:cxnLst/>
            <a:rect r="r" b="b" t="t" l="l"/>
            <a:pathLst>
              <a:path h="1490603" w="4867275">
                <a:moveTo>
                  <a:pt x="0" y="0"/>
                </a:moveTo>
                <a:lnTo>
                  <a:pt x="4867275" y="0"/>
                </a:lnTo>
                <a:lnTo>
                  <a:pt x="4867275" y="1490603"/>
                </a:lnTo>
                <a:lnTo>
                  <a:pt x="0" y="14906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8700" y="5144738"/>
            <a:ext cx="16230600" cy="1582484"/>
          </a:xfrm>
          <a:custGeom>
            <a:avLst/>
            <a:gdLst/>
            <a:ahLst/>
            <a:cxnLst/>
            <a:rect r="r" b="b" t="t" l="l"/>
            <a:pathLst>
              <a:path h="1582484" w="16230600">
                <a:moveTo>
                  <a:pt x="0" y="0"/>
                </a:moveTo>
                <a:lnTo>
                  <a:pt x="16230600" y="0"/>
                </a:lnTo>
                <a:lnTo>
                  <a:pt x="16230600" y="1582484"/>
                </a:lnTo>
                <a:lnTo>
                  <a:pt x="0" y="15824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546538" y="4141213"/>
            <a:ext cx="2589782" cy="2589782"/>
          </a:xfrm>
          <a:custGeom>
            <a:avLst/>
            <a:gdLst/>
            <a:ahLst/>
            <a:cxnLst/>
            <a:rect r="r" b="b" t="t" l="l"/>
            <a:pathLst>
              <a:path h="2589782" w="2589782">
                <a:moveTo>
                  <a:pt x="0" y="0"/>
                </a:moveTo>
                <a:lnTo>
                  <a:pt x="2589783" y="0"/>
                </a:lnTo>
                <a:lnTo>
                  <a:pt x="2589783" y="2589782"/>
                </a:lnTo>
                <a:lnTo>
                  <a:pt x="0" y="2589782"/>
                </a:lnTo>
                <a:lnTo>
                  <a:pt x="0" y="0"/>
                </a:lnTo>
                <a:close/>
              </a:path>
            </a:pathLst>
          </a:custGeom>
          <a:blipFill>
            <a:blip r:embed="rId14">
              <a:alphaModFix amt="16000"/>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3086724" y="5076695"/>
            <a:ext cx="2589848" cy="2589847"/>
          </a:xfrm>
          <a:custGeom>
            <a:avLst/>
            <a:gdLst/>
            <a:ahLst/>
            <a:cxnLst/>
            <a:rect r="r" b="b" t="t" l="l"/>
            <a:pathLst>
              <a:path h="2589847" w="2589848">
                <a:moveTo>
                  <a:pt x="0" y="0"/>
                </a:moveTo>
                <a:lnTo>
                  <a:pt x="2589847" y="0"/>
                </a:lnTo>
                <a:lnTo>
                  <a:pt x="2589847" y="2589848"/>
                </a:lnTo>
                <a:lnTo>
                  <a:pt x="0" y="2589848"/>
                </a:lnTo>
                <a:lnTo>
                  <a:pt x="0" y="0"/>
                </a:lnTo>
                <a:close/>
              </a:path>
            </a:pathLst>
          </a:custGeom>
          <a:blipFill>
            <a:blip r:embed="rId16">
              <a:alphaModFix amt="16000"/>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0">
            <a:off x="10466070" y="4137374"/>
            <a:ext cx="2589847" cy="2589848"/>
          </a:xfrm>
          <a:custGeom>
            <a:avLst/>
            <a:gdLst/>
            <a:ahLst/>
            <a:cxnLst/>
            <a:rect r="r" b="b" t="t" l="l"/>
            <a:pathLst>
              <a:path h="2589848" w="2589847">
                <a:moveTo>
                  <a:pt x="0" y="0"/>
                </a:moveTo>
                <a:lnTo>
                  <a:pt x="2589847" y="0"/>
                </a:lnTo>
                <a:lnTo>
                  <a:pt x="2589847" y="2589848"/>
                </a:lnTo>
                <a:lnTo>
                  <a:pt x="0" y="2589848"/>
                </a:lnTo>
                <a:lnTo>
                  <a:pt x="0" y="0"/>
                </a:lnTo>
                <a:close/>
              </a:path>
            </a:pathLst>
          </a:custGeom>
          <a:blipFill>
            <a:blip r:embed="rId18">
              <a:alphaModFix amt="16000"/>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2" id="12"/>
          <p:cNvSpPr/>
          <p:nvPr/>
        </p:nvSpPr>
        <p:spPr>
          <a:xfrm flipH="false" flipV="false" rot="0">
            <a:off x="12925851" y="5056107"/>
            <a:ext cx="2589848" cy="2589847"/>
          </a:xfrm>
          <a:custGeom>
            <a:avLst/>
            <a:gdLst/>
            <a:ahLst/>
            <a:cxnLst/>
            <a:rect r="r" b="b" t="t" l="l"/>
            <a:pathLst>
              <a:path h="2589847" w="2589848">
                <a:moveTo>
                  <a:pt x="0" y="0"/>
                </a:moveTo>
                <a:lnTo>
                  <a:pt x="2589848" y="0"/>
                </a:lnTo>
                <a:lnTo>
                  <a:pt x="2589848" y="2589848"/>
                </a:lnTo>
                <a:lnTo>
                  <a:pt x="0" y="2589848"/>
                </a:lnTo>
                <a:lnTo>
                  <a:pt x="0" y="0"/>
                </a:lnTo>
                <a:close/>
              </a:path>
            </a:pathLst>
          </a:custGeom>
          <a:blipFill>
            <a:blip r:embed="rId18">
              <a:alphaModFix amt="16000"/>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3" id="13"/>
          <p:cNvSpPr/>
          <p:nvPr/>
        </p:nvSpPr>
        <p:spPr>
          <a:xfrm flipH="false" flipV="false" rot="0">
            <a:off x="8006288" y="5114933"/>
            <a:ext cx="2589847" cy="2589848"/>
          </a:xfrm>
          <a:custGeom>
            <a:avLst/>
            <a:gdLst/>
            <a:ahLst/>
            <a:cxnLst/>
            <a:rect r="r" b="b" t="t" l="l"/>
            <a:pathLst>
              <a:path h="2589848" w="2589847">
                <a:moveTo>
                  <a:pt x="0" y="0"/>
                </a:moveTo>
                <a:lnTo>
                  <a:pt x="2589847" y="0"/>
                </a:lnTo>
                <a:lnTo>
                  <a:pt x="2589847" y="2589847"/>
                </a:lnTo>
                <a:lnTo>
                  <a:pt x="0" y="2589847"/>
                </a:lnTo>
                <a:lnTo>
                  <a:pt x="0" y="0"/>
                </a:lnTo>
                <a:close/>
              </a:path>
            </a:pathLst>
          </a:custGeom>
          <a:blipFill>
            <a:blip r:embed="rId20">
              <a:alphaModFix amt="16000"/>
              <a:extLst>
                <a:ext uri="{96DAC541-7B7A-43D3-8B79-37D633B846F1}">
                  <asvg:svgBlip xmlns:asvg="http://schemas.microsoft.com/office/drawing/2016/SVG/main" r:embed="rId21"/>
                </a:ext>
              </a:extLst>
            </a:blip>
            <a:stretch>
              <a:fillRect l="0" t="0" r="0" b="0"/>
            </a:stretch>
          </a:blipFill>
          <a:ln cap="sq">
            <a:noFill/>
            <a:prstDash val="solid"/>
            <a:miter/>
          </a:ln>
        </p:spPr>
      </p:sp>
      <p:grpSp>
        <p:nvGrpSpPr>
          <p:cNvPr name="Group 14" id="14"/>
          <p:cNvGrpSpPr/>
          <p:nvPr/>
        </p:nvGrpSpPr>
        <p:grpSpPr>
          <a:xfrm rot="0">
            <a:off x="3633145" y="5623116"/>
            <a:ext cx="1497006" cy="149700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00FE"/>
            </a:solidFill>
            <a:ln w="114300" cap="sq">
              <a:solidFill>
                <a:srgbClr val="FFFFFF"/>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17" id="17"/>
          <p:cNvGrpSpPr/>
          <p:nvPr/>
        </p:nvGrpSpPr>
        <p:grpSpPr>
          <a:xfrm rot="0">
            <a:off x="8552709" y="5623116"/>
            <a:ext cx="1497006" cy="149700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00FE"/>
            </a:solidFill>
            <a:ln w="114300" cap="sq">
              <a:solidFill>
                <a:srgbClr val="FFFFFF"/>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0" id="20"/>
          <p:cNvGrpSpPr/>
          <p:nvPr/>
        </p:nvGrpSpPr>
        <p:grpSpPr>
          <a:xfrm rot="0">
            <a:off x="13472272" y="5623116"/>
            <a:ext cx="1497006" cy="14970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00FE"/>
            </a:solidFill>
            <a:ln w="114300" cap="sq">
              <a:solidFill>
                <a:srgbClr val="FFFFFF"/>
              </a:solid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3" id="23"/>
          <p:cNvGrpSpPr/>
          <p:nvPr/>
        </p:nvGrpSpPr>
        <p:grpSpPr>
          <a:xfrm rot="0">
            <a:off x="6093678" y="4687601"/>
            <a:ext cx="1497006" cy="149700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00FE"/>
            </a:solidFill>
            <a:ln w="114300" cap="sq">
              <a:solidFill>
                <a:srgbClr val="FFFFFF"/>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grpSp>
        <p:nvGrpSpPr>
          <p:cNvPr name="Group 26" id="26"/>
          <p:cNvGrpSpPr/>
          <p:nvPr/>
        </p:nvGrpSpPr>
        <p:grpSpPr>
          <a:xfrm rot="0">
            <a:off x="11013242" y="4687601"/>
            <a:ext cx="1497006" cy="149700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00FE"/>
            </a:solidFill>
            <a:ln w="114300" cap="sq">
              <a:solidFill>
                <a:srgbClr val="FFFFFF"/>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Freeform 29" id="29"/>
          <p:cNvSpPr/>
          <p:nvPr/>
        </p:nvSpPr>
        <p:spPr>
          <a:xfrm flipH="false" flipV="false" rot="0">
            <a:off x="3986360" y="5980284"/>
            <a:ext cx="790575" cy="782669"/>
          </a:xfrm>
          <a:custGeom>
            <a:avLst/>
            <a:gdLst/>
            <a:ahLst/>
            <a:cxnLst/>
            <a:rect r="r" b="b" t="t" l="l"/>
            <a:pathLst>
              <a:path h="782669" w="790575">
                <a:moveTo>
                  <a:pt x="0" y="0"/>
                </a:moveTo>
                <a:lnTo>
                  <a:pt x="790575" y="0"/>
                </a:lnTo>
                <a:lnTo>
                  <a:pt x="790575" y="782670"/>
                </a:lnTo>
                <a:lnTo>
                  <a:pt x="0" y="78267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30" id="30"/>
          <p:cNvSpPr/>
          <p:nvPr/>
        </p:nvSpPr>
        <p:spPr>
          <a:xfrm flipH="false" flipV="false" rot="0">
            <a:off x="6446893" y="5114933"/>
            <a:ext cx="790575" cy="642342"/>
          </a:xfrm>
          <a:custGeom>
            <a:avLst/>
            <a:gdLst/>
            <a:ahLst/>
            <a:cxnLst/>
            <a:rect r="r" b="b" t="t" l="l"/>
            <a:pathLst>
              <a:path h="642342" w="790575">
                <a:moveTo>
                  <a:pt x="0" y="0"/>
                </a:moveTo>
                <a:lnTo>
                  <a:pt x="790575" y="0"/>
                </a:lnTo>
                <a:lnTo>
                  <a:pt x="790575" y="642342"/>
                </a:lnTo>
                <a:lnTo>
                  <a:pt x="0" y="64234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31" id="31"/>
          <p:cNvSpPr/>
          <p:nvPr/>
        </p:nvSpPr>
        <p:spPr>
          <a:xfrm flipH="false" flipV="false" rot="0">
            <a:off x="8902590" y="5998908"/>
            <a:ext cx="797242" cy="745422"/>
          </a:xfrm>
          <a:custGeom>
            <a:avLst/>
            <a:gdLst/>
            <a:ahLst/>
            <a:cxnLst/>
            <a:rect r="r" b="b" t="t" l="l"/>
            <a:pathLst>
              <a:path h="745422" w="797242">
                <a:moveTo>
                  <a:pt x="0" y="0"/>
                </a:moveTo>
                <a:lnTo>
                  <a:pt x="797243" y="0"/>
                </a:lnTo>
                <a:lnTo>
                  <a:pt x="797243" y="745422"/>
                </a:lnTo>
                <a:lnTo>
                  <a:pt x="0" y="74542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32" id="32"/>
          <p:cNvSpPr/>
          <p:nvPr/>
        </p:nvSpPr>
        <p:spPr>
          <a:xfrm flipH="false" flipV="false" rot="0">
            <a:off x="11420500" y="5125571"/>
            <a:ext cx="682489" cy="621065"/>
          </a:xfrm>
          <a:custGeom>
            <a:avLst/>
            <a:gdLst/>
            <a:ahLst/>
            <a:cxnLst/>
            <a:rect r="r" b="b" t="t" l="l"/>
            <a:pathLst>
              <a:path h="621065" w="682489">
                <a:moveTo>
                  <a:pt x="0" y="0"/>
                </a:moveTo>
                <a:lnTo>
                  <a:pt x="682489" y="0"/>
                </a:lnTo>
                <a:lnTo>
                  <a:pt x="682489" y="621065"/>
                </a:lnTo>
                <a:lnTo>
                  <a:pt x="0" y="62106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TextBox 33" id="33"/>
          <p:cNvSpPr txBox="true"/>
          <p:nvPr/>
        </p:nvSpPr>
        <p:spPr>
          <a:xfrm rot="0">
            <a:off x="2897353" y="4252774"/>
            <a:ext cx="2968589" cy="621030"/>
          </a:xfrm>
          <a:prstGeom prst="rect">
            <a:avLst/>
          </a:prstGeom>
        </p:spPr>
        <p:txBody>
          <a:bodyPr anchor="t" rtlCol="false" tIns="0" lIns="0" bIns="0" rIns="0">
            <a:spAutoFit/>
          </a:bodyPr>
          <a:lstStyle/>
          <a:p>
            <a:pPr algn="ctr">
              <a:lnSpc>
                <a:spcPts val="2520"/>
              </a:lnSpc>
            </a:pPr>
            <a:r>
              <a:rPr lang="en-US" sz="1800">
                <a:solidFill>
                  <a:srgbClr val="FFFFFF"/>
                </a:solidFill>
                <a:latin typeface="Neue Machina 1"/>
                <a:ea typeface="Neue Machina 1"/>
                <a:cs typeface="Neue Machina 1"/>
                <a:sym typeface="Neue Machina 1"/>
              </a:rPr>
              <a:t>Q4 2024: Foundation &amp; Initial Development</a:t>
            </a:r>
          </a:p>
        </p:txBody>
      </p:sp>
      <p:sp>
        <p:nvSpPr>
          <p:cNvPr name="TextBox 34" id="34"/>
          <p:cNvSpPr txBox="true"/>
          <p:nvPr/>
        </p:nvSpPr>
        <p:spPr>
          <a:xfrm rot="0">
            <a:off x="8004294" y="4209383"/>
            <a:ext cx="2589848" cy="935355"/>
          </a:xfrm>
          <a:prstGeom prst="rect">
            <a:avLst/>
          </a:prstGeom>
        </p:spPr>
        <p:txBody>
          <a:bodyPr anchor="t" rtlCol="false" tIns="0" lIns="0" bIns="0" rIns="0">
            <a:spAutoFit/>
          </a:bodyPr>
          <a:lstStyle/>
          <a:p>
            <a:pPr algn="ctr">
              <a:lnSpc>
                <a:spcPts val="2520"/>
              </a:lnSpc>
            </a:pPr>
            <a:r>
              <a:rPr lang="en-US" sz="1800">
                <a:solidFill>
                  <a:srgbClr val="FFFFFF"/>
                </a:solidFill>
                <a:latin typeface="Neue Machina 1"/>
                <a:ea typeface="Neue Machina 1"/>
                <a:cs typeface="Neue Machina 1"/>
                <a:sym typeface="Neue Machina 1"/>
              </a:rPr>
              <a:t>Q2 2025: Expansion &amp; Governance Features</a:t>
            </a:r>
          </a:p>
        </p:txBody>
      </p:sp>
      <p:sp>
        <p:nvSpPr>
          <p:cNvPr name="TextBox 35" id="35"/>
          <p:cNvSpPr txBox="true"/>
          <p:nvPr/>
        </p:nvSpPr>
        <p:spPr>
          <a:xfrm rot="0">
            <a:off x="5130150" y="7082022"/>
            <a:ext cx="3279716" cy="935355"/>
          </a:xfrm>
          <a:prstGeom prst="rect">
            <a:avLst/>
          </a:prstGeom>
        </p:spPr>
        <p:txBody>
          <a:bodyPr anchor="t" rtlCol="false" tIns="0" lIns="0" bIns="0" rIns="0">
            <a:spAutoFit/>
          </a:bodyPr>
          <a:lstStyle/>
          <a:p>
            <a:pPr algn="ctr">
              <a:lnSpc>
                <a:spcPts val="2520"/>
              </a:lnSpc>
            </a:pPr>
            <a:r>
              <a:rPr lang="en-US" sz="1800">
                <a:solidFill>
                  <a:srgbClr val="FFFFFF"/>
                </a:solidFill>
                <a:latin typeface="Neue Machina 1"/>
                <a:ea typeface="Neue Machina 1"/>
                <a:cs typeface="Neue Machina 1"/>
                <a:sym typeface="Neue Machina 1"/>
              </a:rPr>
              <a:t>Q1 2025: Platform Development &amp; Token Utility Expansion</a:t>
            </a:r>
          </a:p>
        </p:txBody>
      </p:sp>
      <p:sp>
        <p:nvSpPr>
          <p:cNvPr name="TextBox 36" id="36"/>
          <p:cNvSpPr txBox="true"/>
          <p:nvPr/>
        </p:nvSpPr>
        <p:spPr>
          <a:xfrm rot="0">
            <a:off x="10382874" y="7220134"/>
            <a:ext cx="2673043" cy="640080"/>
          </a:xfrm>
          <a:prstGeom prst="rect">
            <a:avLst/>
          </a:prstGeom>
        </p:spPr>
        <p:txBody>
          <a:bodyPr anchor="t" rtlCol="false" tIns="0" lIns="0" bIns="0" rIns="0">
            <a:spAutoFit/>
          </a:bodyPr>
          <a:lstStyle/>
          <a:p>
            <a:pPr algn="ctr">
              <a:lnSpc>
                <a:spcPts val="2520"/>
              </a:lnSpc>
            </a:pPr>
            <a:r>
              <a:rPr lang="en-US" sz="1800">
                <a:solidFill>
                  <a:srgbClr val="FFFFFF"/>
                </a:solidFill>
                <a:latin typeface="Liberation Sans"/>
                <a:ea typeface="Liberation Sans"/>
                <a:cs typeface="Liberation Sans"/>
                <a:sym typeface="Liberation Sans"/>
              </a:rPr>
              <a:t>Q3 2025: Global Outreach &amp; Ecosystem Growth</a:t>
            </a:r>
          </a:p>
        </p:txBody>
      </p:sp>
      <p:sp>
        <p:nvSpPr>
          <p:cNvPr name="TextBox 37" id="37"/>
          <p:cNvSpPr txBox="true"/>
          <p:nvPr/>
        </p:nvSpPr>
        <p:spPr>
          <a:xfrm rot="0">
            <a:off x="12587603" y="4273152"/>
            <a:ext cx="3266345" cy="621030"/>
          </a:xfrm>
          <a:prstGeom prst="rect">
            <a:avLst/>
          </a:prstGeom>
        </p:spPr>
        <p:txBody>
          <a:bodyPr anchor="t" rtlCol="false" tIns="0" lIns="0" bIns="0" rIns="0">
            <a:spAutoFit/>
          </a:bodyPr>
          <a:lstStyle/>
          <a:p>
            <a:pPr algn="ctr">
              <a:lnSpc>
                <a:spcPts val="2520"/>
              </a:lnSpc>
            </a:pPr>
            <a:r>
              <a:rPr lang="en-US" sz="1800">
                <a:solidFill>
                  <a:srgbClr val="FFFFFF"/>
                </a:solidFill>
                <a:latin typeface="Neue Machina 1"/>
                <a:ea typeface="Neue Machina 1"/>
                <a:cs typeface="Neue Machina 1"/>
                <a:sym typeface="Neue Machina 1"/>
              </a:rPr>
              <a:t>Q5 Cex’s &amp; Dex’s Listing</a:t>
            </a:r>
          </a:p>
          <a:p>
            <a:pPr algn="ctr">
              <a:lnSpc>
                <a:spcPts val="2520"/>
              </a:lnSpc>
            </a:pPr>
            <a:r>
              <a:rPr lang="en-US" sz="1800">
                <a:solidFill>
                  <a:srgbClr val="FFFFFF"/>
                </a:solidFill>
                <a:latin typeface="Neue Machina 1"/>
                <a:ea typeface="Neue Machina 1"/>
                <a:cs typeface="Neue Machina 1"/>
                <a:sym typeface="Neue Machina 1"/>
              </a:rPr>
              <a:t>Ongoing &amp; Future Features</a:t>
            </a:r>
          </a:p>
        </p:txBody>
      </p:sp>
      <p:sp>
        <p:nvSpPr>
          <p:cNvPr name="TextBox 38" id="38"/>
          <p:cNvSpPr txBox="true"/>
          <p:nvPr/>
        </p:nvSpPr>
        <p:spPr>
          <a:xfrm rot="0">
            <a:off x="3232060" y="812656"/>
            <a:ext cx="11341061" cy="1231900"/>
          </a:xfrm>
          <a:prstGeom prst="rect">
            <a:avLst/>
          </a:prstGeom>
        </p:spPr>
        <p:txBody>
          <a:bodyPr anchor="t" rtlCol="false" tIns="0" lIns="0" bIns="0" rIns="0">
            <a:spAutoFit/>
          </a:bodyPr>
          <a:lstStyle/>
          <a:p>
            <a:pPr algn="ctr">
              <a:lnSpc>
                <a:spcPts val="9799"/>
              </a:lnSpc>
            </a:pPr>
            <a:r>
              <a:rPr lang="en-US" b="true" sz="6999">
                <a:solidFill>
                  <a:srgbClr val="FFFFFF"/>
                </a:solidFill>
                <a:latin typeface="PP Neue Machina Ultra-Bold"/>
                <a:ea typeface="PP Neue Machina Ultra-Bold"/>
                <a:cs typeface="PP Neue Machina Ultra-Bold"/>
                <a:sym typeface="PP Neue Machina Ultra-Bold"/>
              </a:rPr>
              <a:t>CDL TOKEN ROADMAP</a:t>
            </a:r>
          </a:p>
        </p:txBody>
      </p:sp>
      <p:sp>
        <p:nvSpPr>
          <p:cNvPr name="Freeform 39" id="39"/>
          <p:cNvSpPr/>
          <p:nvPr/>
        </p:nvSpPr>
        <p:spPr>
          <a:xfrm flipH="false" flipV="false" rot="0">
            <a:off x="13858528" y="5972998"/>
            <a:ext cx="724494" cy="797242"/>
          </a:xfrm>
          <a:custGeom>
            <a:avLst/>
            <a:gdLst/>
            <a:ahLst/>
            <a:cxnLst/>
            <a:rect r="r" b="b" t="t" l="l"/>
            <a:pathLst>
              <a:path h="797242" w="724494">
                <a:moveTo>
                  <a:pt x="0" y="0"/>
                </a:moveTo>
                <a:lnTo>
                  <a:pt x="724494" y="0"/>
                </a:lnTo>
                <a:lnTo>
                  <a:pt x="724494" y="797242"/>
                </a:lnTo>
                <a:lnTo>
                  <a:pt x="0" y="79724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a:ln cap="sq">
            <a:noFill/>
            <a:prstDash val="solid"/>
            <a:miter/>
          </a:ln>
        </p:spPr>
      </p:sp>
      <p:sp>
        <p:nvSpPr>
          <p:cNvPr name="Freeform 40" id="40"/>
          <p:cNvSpPr/>
          <p:nvPr/>
        </p:nvSpPr>
        <p:spPr>
          <a:xfrm flipH="false" flipV="false" rot="0">
            <a:off x="17259300" y="9168001"/>
            <a:ext cx="802255" cy="486033"/>
          </a:xfrm>
          <a:custGeom>
            <a:avLst/>
            <a:gdLst/>
            <a:ahLst/>
            <a:cxnLst/>
            <a:rect r="r" b="b" t="t" l="l"/>
            <a:pathLst>
              <a:path h="486033" w="802255">
                <a:moveTo>
                  <a:pt x="0" y="0"/>
                </a:moveTo>
                <a:lnTo>
                  <a:pt x="802255" y="0"/>
                </a:lnTo>
                <a:lnTo>
                  <a:pt x="802255" y="486033"/>
                </a:lnTo>
                <a:lnTo>
                  <a:pt x="0" y="48603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410378" y="1961864"/>
            <a:ext cx="6363272" cy="6363272"/>
          </a:xfrm>
          <a:custGeom>
            <a:avLst/>
            <a:gdLst/>
            <a:ahLst/>
            <a:cxnLst/>
            <a:rect r="r" b="b" t="t" l="l"/>
            <a:pathLst>
              <a:path h="6363272" w="6363272">
                <a:moveTo>
                  <a:pt x="0" y="0"/>
                </a:moveTo>
                <a:lnTo>
                  <a:pt x="6363272" y="0"/>
                </a:lnTo>
                <a:lnTo>
                  <a:pt x="6363272" y="6363272"/>
                </a:lnTo>
                <a:lnTo>
                  <a:pt x="0" y="6363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71550"/>
            <a:ext cx="9269393" cy="1343025"/>
          </a:xfrm>
          <a:prstGeom prst="rect">
            <a:avLst/>
          </a:prstGeom>
        </p:spPr>
        <p:txBody>
          <a:bodyPr anchor="t" rtlCol="false" tIns="0" lIns="0" bIns="0" rIns="0">
            <a:spAutoFit/>
          </a:bodyPr>
          <a:lstStyle/>
          <a:p>
            <a:pPr algn="l" marL="0" indent="0" lvl="0">
              <a:lnSpc>
                <a:spcPts val="10199"/>
              </a:lnSpc>
            </a:pPr>
            <a:r>
              <a:rPr lang="en-US" b="true" sz="8499">
                <a:solidFill>
                  <a:srgbClr val="FFFFFF"/>
                </a:solidFill>
                <a:latin typeface="PP Neue Machina Ultra-Bold"/>
                <a:ea typeface="PP Neue Machina Ultra-Bold"/>
                <a:cs typeface="PP Neue Machina Ultra-Bold"/>
                <a:sym typeface="PP Neue Machina Ultra-Bold"/>
              </a:rPr>
              <a:t>Tokenomics</a:t>
            </a:r>
          </a:p>
        </p:txBody>
      </p:sp>
      <p:grpSp>
        <p:nvGrpSpPr>
          <p:cNvPr name="Group 4" id="4"/>
          <p:cNvGrpSpPr/>
          <p:nvPr/>
        </p:nvGrpSpPr>
        <p:grpSpPr>
          <a:xfrm rot="0">
            <a:off x="1028700" y="2899218"/>
            <a:ext cx="9269393" cy="6359082"/>
            <a:chOff x="0" y="0"/>
            <a:chExt cx="12359190" cy="8478776"/>
          </a:xfrm>
        </p:grpSpPr>
        <p:sp>
          <p:nvSpPr>
            <p:cNvPr name="TextBox 5" id="5"/>
            <p:cNvSpPr txBox="true"/>
            <p:nvPr/>
          </p:nvSpPr>
          <p:spPr>
            <a:xfrm rot="0">
              <a:off x="0" y="842869"/>
              <a:ext cx="12359190" cy="666750"/>
            </a:xfrm>
            <a:prstGeom prst="rect">
              <a:avLst/>
            </a:prstGeom>
          </p:spPr>
          <p:txBody>
            <a:bodyPr anchor="t" rtlCol="false" tIns="0" lIns="0" bIns="0" rIns="0">
              <a:spAutoFit/>
            </a:bodyPr>
            <a:lstStyle/>
            <a:p>
              <a:pPr algn="l" marL="0" indent="0" lvl="0">
                <a:lnSpc>
                  <a:spcPts val="3900"/>
                </a:lnSpc>
              </a:pPr>
              <a:r>
                <a:rPr lang="en-US" b="true" sz="3000">
                  <a:solidFill>
                    <a:srgbClr val="FFFFFF"/>
                  </a:solidFill>
                  <a:latin typeface="PP Neue Machina Ultra-Bold"/>
                  <a:ea typeface="PP Neue Machina Ultra-Bold"/>
                  <a:cs typeface="PP Neue Machina Ultra-Bold"/>
                  <a:sym typeface="PP Neue Machina Ultra-Bold"/>
                </a:rPr>
                <a:t>CDL TOKEN VESTING &amp; ALLOCATION</a:t>
              </a:r>
            </a:p>
          </p:txBody>
        </p:sp>
        <p:sp>
          <p:nvSpPr>
            <p:cNvPr name="TextBox 6" id="6"/>
            <p:cNvSpPr txBox="true"/>
            <p:nvPr/>
          </p:nvSpPr>
          <p:spPr>
            <a:xfrm rot="0">
              <a:off x="0" y="1976441"/>
              <a:ext cx="12359190" cy="5585094"/>
            </a:xfrm>
            <a:prstGeom prst="rect">
              <a:avLst/>
            </a:prstGeom>
          </p:spPr>
          <p:txBody>
            <a:bodyPr anchor="t" rtlCol="false" tIns="0" lIns="0" bIns="0" rIns="0">
              <a:spAutoFit/>
            </a:bodyPr>
            <a:lstStyle/>
            <a:p>
              <a:pPr algn="l" marL="0" indent="0" lvl="0">
                <a:lnSpc>
                  <a:spcPts val="1960"/>
                </a:lnSpc>
              </a:pPr>
              <a:r>
                <a:rPr lang="en-US" sz="1307">
                  <a:solidFill>
                    <a:srgbClr val="FFFFFF"/>
                  </a:solidFill>
                  <a:latin typeface="Neue Machina 1"/>
                  <a:ea typeface="Neue Machina 1"/>
                  <a:cs typeface="Neue Machina 1"/>
                  <a:sym typeface="Neue Machina 1"/>
                  <a:hlinkClick r:id="rId4" tooltip="https://docs.google.com/spreadsheets/d/1DUF2isFWsqVSYhbaACYtbgcLi_YjDqpE3GLQIVgkKQg/edit#gid=69851113"/>
                </a:rPr>
                <a:t>Allocation:</a:t>
              </a:r>
            </a:p>
            <a:p>
              <a:pPr algn="l" marL="0" indent="0" lvl="0">
                <a:lnSpc>
                  <a:spcPts val="1960"/>
                </a:lnSpc>
              </a:pP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5" tooltip="https://docs.google.com/spreadsheets/d/1DUF2isFWsqVSYhbaACYtbgcLi_YjDqpE3GLQIVgkKQg/edit#gid=69851113"/>
                </a:rPr>
                <a:t>Community &amp; Ecosystem (40%) – For liquidity, staking, and ecosystem growth.</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6" tooltip="https://docs.google.com/spreadsheets/d/1DUF2isFWsqVSYhbaACYtbgcLi_YjDqpE3GLQIVgkKQg/edit#gid=69851113"/>
                </a:rPr>
                <a:t>Team &amp; Advisors (20%) – Motivates the development team and advisors.</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7" tooltip="https://docs.google.com/spreadsheets/d/1DUF2isFWsqVSYhbaACYtbgcLi_YjDqpE3GLQIVgkKQg/edit#gid=69851113"/>
                </a:rPr>
                <a:t>Presale &amp; Public Sale (25%) – Tokens sold to early investors at a discounted price.</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8" tooltip="https://docs.google.com/spreadsheets/d/1DUF2isFWsqVSYhbaACYtbgcLi_YjDqpE3GLQIVgkKQg/edit#gid=69851113"/>
                </a:rPr>
                <a:t>Reserve Fund (10%) – For unforeseen needs and future liquidity.</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9" tooltip="https://docs.google.com/spreadsheets/d/1DUF2isFWsqVSYhbaACYtbgcLi_YjDqpE3GLQIVgkKQg/edit#gid=69851113"/>
                </a:rPr>
                <a:t>Partnerships &amp; Ecosystem Development (5%) – For strategic partnerships.</a:t>
              </a:r>
            </a:p>
            <a:p>
              <a:pPr algn="l" marL="0" indent="0" lvl="0">
                <a:lnSpc>
                  <a:spcPts val="1960"/>
                </a:lnSpc>
              </a:pPr>
            </a:p>
            <a:p>
              <a:pPr algn="l" marL="0" indent="0" lvl="0">
                <a:lnSpc>
                  <a:spcPts val="1960"/>
                </a:lnSpc>
              </a:pPr>
              <a:r>
                <a:rPr lang="en-US" sz="1307">
                  <a:solidFill>
                    <a:srgbClr val="FFFFFF"/>
                  </a:solidFill>
                  <a:latin typeface="Neue Machina 1"/>
                  <a:ea typeface="Neue Machina 1"/>
                  <a:cs typeface="Neue Machina 1"/>
                  <a:sym typeface="Neue Machina 1"/>
                  <a:hlinkClick r:id="rId10" tooltip="https://docs.google.com/spreadsheets/d/1DUF2isFWsqVSYhbaACYtbgcLi_YjDqpE3GLQIVgkKQg/edit#gid=69851113"/>
                </a:rPr>
                <a:t>Vesting Schedule:</a:t>
              </a:r>
            </a:p>
            <a:p>
              <a:pPr algn="l" marL="0" indent="0" lvl="0">
                <a:lnSpc>
                  <a:spcPts val="1960"/>
                </a:lnSpc>
              </a:pP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1" tooltip="https://docs.google.com/spreadsheets/d/1DUF2isFWsqVSYhbaACYtbgcLi_YjDqpE3GLQIVgkKQg/edit#gid=69851113"/>
                </a:rPr>
                <a:t>Team &amp; Advisors: 24-month vesting, 6-month cliff.</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2" tooltip="https://docs.google.com/spreadsheets/d/1DUF2isFWsqVSYhbaACYtbgcLi_YjDqpE3GLQIVgkKQg/edit#gid=69851113"/>
                </a:rPr>
                <a:t>Presale &amp; Public Sale: 12-month vesting, 3-month cliff.</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3" tooltip="https://docs.google.com/spreadsheets/d/1DUF2isFWsqVSYhbaACYtbgcLi_YjDqpE3GLQIVgkKQg/edit#gid=69851113"/>
                </a:rPr>
                <a:t>Community &amp; Ecosystem: Ongoing distribution based on engagement.</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4" tooltip="https://docs.google.com/spreadsheets/d/1DUF2isFWsqVSYhbaACYtbgcLi_YjDqpE3GLQIVgkKQg/edit#gid=69851113"/>
                </a:rPr>
                <a:t>Partnerships: 12-month vesting, milestone-based unlocking.</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5" tooltip="https://docs.google.com/spreadsheets/d/1DUF2isFWsqVSYhbaACYtbgcLi_YjDqpE3GLQIVgkKQg/edit#gid=69851113"/>
                </a:rPr>
                <a:t>Unlocking Schedule:</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6" tooltip="https://docs.google.com/spreadsheets/d/1DUF2isFWsqVSYhbaACYtbgcLi_YjDqpE3GLQIVgkKQg/edit#gid=69851113"/>
                </a:rPr>
                <a:t>Initial Unlock: Post-presale release for liquidity.</a:t>
              </a:r>
            </a:p>
            <a:p>
              <a:pPr algn="l" marL="282227" indent="-141114" lvl="1">
                <a:lnSpc>
                  <a:spcPts val="1960"/>
                </a:lnSpc>
                <a:buFont typeface="Arial"/>
                <a:buChar char="•"/>
              </a:pPr>
              <a:r>
                <a:rPr lang="en-US" sz="1307">
                  <a:solidFill>
                    <a:srgbClr val="FFFFFF"/>
                  </a:solidFill>
                  <a:latin typeface="Neue Machina 1"/>
                  <a:ea typeface="Neue Machina 1"/>
                  <a:cs typeface="Neue Machina 1"/>
                  <a:sym typeface="Neue Machina 1"/>
                  <a:hlinkClick r:id="rId17" tooltip="https://docs.google.com/spreadsheets/d/1DUF2isFWsqVSYhbaACYtbgcLi_YjDqpE3GLQIVgkKQg/edit#gid=69851113"/>
                </a:rPr>
                <a:t>Ongoing Unlock: Tokens progressively unlocked over time for sustained growth</a:t>
              </a:r>
            </a:p>
          </p:txBody>
        </p:sp>
        <p:sp>
          <p:nvSpPr>
            <p:cNvPr name="AutoShape 7" id="7"/>
            <p:cNvSpPr/>
            <p:nvPr/>
          </p:nvSpPr>
          <p:spPr>
            <a:xfrm>
              <a:off x="0" y="8459726"/>
              <a:ext cx="12359190" cy="0"/>
            </a:xfrm>
            <a:prstGeom prst="line">
              <a:avLst/>
            </a:prstGeom>
            <a:ln cap="rnd" w="38100">
              <a:solidFill>
                <a:srgbClr val="3E88B1"/>
              </a:solidFill>
              <a:prstDash val="solid"/>
              <a:headEnd type="none" len="sm" w="sm"/>
              <a:tailEnd type="none" len="sm" w="sm"/>
            </a:ln>
          </p:spPr>
        </p:sp>
        <p:sp>
          <p:nvSpPr>
            <p:cNvPr name="AutoShape 8" id="8"/>
            <p:cNvSpPr/>
            <p:nvPr/>
          </p:nvSpPr>
          <p:spPr>
            <a:xfrm>
              <a:off x="0" y="19050"/>
              <a:ext cx="12359190" cy="0"/>
            </a:xfrm>
            <a:prstGeom prst="line">
              <a:avLst/>
            </a:prstGeom>
            <a:ln cap="rnd" w="38100">
              <a:solidFill>
                <a:srgbClr val="3E88B1"/>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9040FD"/>
          </a:solidFill>
        </p:spPr>
      </p:sp>
      <p:grpSp>
        <p:nvGrpSpPr>
          <p:cNvPr name="Group 3" id="3"/>
          <p:cNvGrpSpPr/>
          <p:nvPr/>
        </p:nvGrpSpPr>
        <p:grpSpPr>
          <a:xfrm rot="0">
            <a:off x="576687" y="1801478"/>
            <a:ext cx="7990626" cy="6096007"/>
            <a:chOff x="0" y="0"/>
            <a:chExt cx="10654168" cy="8128010"/>
          </a:xfrm>
        </p:grpSpPr>
        <p:sp>
          <p:nvSpPr>
            <p:cNvPr name="TextBox 4" id="4"/>
            <p:cNvSpPr txBox="true"/>
            <p:nvPr/>
          </p:nvSpPr>
          <p:spPr>
            <a:xfrm rot="0">
              <a:off x="0" y="3717829"/>
              <a:ext cx="10654168" cy="4410181"/>
            </a:xfrm>
            <a:prstGeom prst="rect">
              <a:avLst/>
            </a:prstGeom>
          </p:spPr>
          <p:txBody>
            <a:bodyPr anchor="t" rtlCol="false" tIns="0" lIns="0" bIns="0" rIns="0">
              <a:spAutoFit/>
            </a:bodyPr>
            <a:lstStyle/>
            <a:p>
              <a:pPr algn="l" marL="0" indent="0" lvl="0">
                <a:lnSpc>
                  <a:spcPts val="4379"/>
                </a:lnSpc>
              </a:pPr>
              <a:r>
                <a:rPr lang="en-US" sz="3368">
                  <a:solidFill>
                    <a:srgbClr val="FFFFFF"/>
                  </a:solidFill>
                  <a:latin typeface="Neue Machina 1"/>
                  <a:ea typeface="Neue Machina 1"/>
                  <a:cs typeface="Neue Machina 1"/>
                  <a:sym typeface="Neue Machina 1"/>
                </a:rPr>
                <a:t>CDL Token is built on a secure, scalable blockchain, ensuring fast and transparent transactions with low fees. The token leverages smart contracts to automate processes, enhancing efficiency and security</a:t>
              </a:r>
            </a:p>
          </p:txBody>
        </p:sp>
        <p:sp>
          <p:nvSpPr>
            <p:cNvPr name="TextBox 5" id="5"/>
            <p:cNvSpPr txBox="true"/>
            <p:nvPr/>
          </p:nvSpPr>
          <p:spPr>
            <a:xfrm rot="0">
              <a:off x="0" y="-142875"/>
              <a:ext cx="10654168" cy="3683742"/>
            </a:xfrm>
            <a:prstGeom prst="rect">
              <a:avLst/>
            </a:prstGeom>
          </p:spPr>
          <p:txBody>
            <a:bodyPr anchor="t" rtlCol="false" tIns="0" lIns="0" bIns="0" rIns="0">
              <a:spAutoFit/>
            </a:bodyPr>
            <a:lstStyle/>
            <a:p>
              <a:pPr algn="l" marL="0" indent="0" lvl="0">
                <a:lnSpc>
                  <a:spcPts val="10911"/>
                </a:lnSpc>
              </a:pPr>
              <a:r>
                <a:rPr lang="en-US" b="true" sz="8393">
                  <a:solidFill>
                    <a:srgbClr val="FFFFFF"/>
                  </a:solidFill>
                  <a:latin typeface="PP Neue Machina Ultra-Bold"/>
                  <a:ea typeface="PP Neue Machina Ultra-Bold"/>
                  <a:cs typeface="PP Neue Machina Ultra-Bold"/>
                  <a:sym typeface="PP Neue Machina Ultra-Bold"/>
                </a:rPr>
                <a:t>CDL TOKEN TECNOLOGY</a:t>
              </a:r>
            </a:p>
          </p:txBody>
        </p:sp>
      </p:grpSp>
      <p:grpSp>
        <p:nvGrpSpPr>
          <p:cNvPr name="Group 6" id="6"/>
          <p:cNvGrpSpPr/>
          <p:nvPr/>
        </p:nvGrpSpPr>
        <p:grpSpPr>
          <a:xfrm rot="0">
            <a:off x="10777444" y="1801478"/>
            <a:ext cx="4690646" cy="1206151"/>
            <a:chOff x="0" y="0"/>
            <a:chExt cx="6254195" cy="1608202"/>
          </a:xfrm>
        </p:grpSpPr>
        <p:sp>
          <p:nvSpPr>
            <p:cNvPr name="TextBox 7" id="7"/>
            <p:cNvSpPr txBox="true"/>
            <p:nvPr/>
          </p:nvSpPr>
          <p:spPr>
            <a:xfrm rot="0">
              <a:off x="0" y="-76200"/>
              <a:ext cx="6254195" cy="651510"/>
            </a:xfrm>
            <a:prstGeom prst="rect">
              <a:avLst/>
            </a:prstGeom>
          </p:spPr>
          <p:txBody>
            <a:bodyPr anchor="t" rtlCol="false" tIns="0" lIns="0" bIns="0" rIns="0">
              <a:spAutoFit/>
            </a:bodyPr>
            <a:lstStyle/>
            <a:p>
              <a:pPr algn="l" marL="0" indent="0" lvl="0">
                <a:lnSpc>
                  <a:spcPts val="4042"/>
                </a:lnSpc>
              </a:pPr>
              <a:r>
                <a:rPr lang="en-US" b="true" sz="2887">
                  <a:solidFill>
                    <a:srgbClr val="FFFFFF"/>
                  </a:solidFill>
                  <a:latin typeface="PP Neue Machina Ultra-Bold"/>
                  <a:ea typeface="PP Neue Machina Ultra-Bold"/>
                  <a:cs typeface="PP Neue Machina Ultra-Bold"/>
                  <a:sym typeface="PP Neue Machina Ultra-Bold"/>
                </a:rPr>
                <a:t>DeFi Capabilities:</a:t>
              </a:r>
            </a:p>
          </p:txBody>
        </p:sp>
        <p:sp>
          <p:nvSpPr>
            <p:cNvPr name="TextBox 8" id="8"/>
            <p:cNvSpPr txBox="true"/>
            <p:nvPr/>
          </p:nvSpPr>
          <p:spPr>
            <a:xfrm rot="0">
              <a:off x="0" y="781396"/>
              <a:ext cx="6254195" cy="826806"/>
            </a:xfrm>
            <a:prstGeom prst="rect">
              <a:avLst/>
            </a:prstGeom>
          </p:spPr>
          <p:txBody>
            <a:bodyPr anchor="t" rtlCol="false" tIns="0" lIns="0" bIns="0" rIns="0">
              <a:spAutoFit/>
            </a:bodyPr>
            <a:lstStyle/>
            <a:p>
              <a:pPr algn="l" marL="0" indent="0" lvl="0">
                <a:lnSpc>
                  <a:spcPts val="1652"/>
                </a:lnSpc>
              </a:pPr>
              <a:r>
                <a:rPr lang="en-US" sz="1180">
                  <a:solidFill>
                    <a:srgbClr val="FFFFFF"/>
                  </a:solidFill>
                  <a:latin typeface="Montserrat"/>
                  <a:ea typeface="Montserrat"/>
                  <a:cs typeface="Montserrat"/>
                  <a:sym typeface="Montserrat"/>
                  <a:hlinkClick r:id="rId2" tooltip="https://docs.google.com/spreadsheets/d/1DUF2isFWsqVSYhbaACYtbgcLi_YjDqpE3GLQIVgkKQg/edit#gid=69851113"/>
                </a:rPr>
                <a:t>CDL Token supports decentralized finance (DeFi) applications, enabling staking, lending, and liquidity mining with reduced gas costs and enhanced smart contract automation.</a:t>
              </a:r>
            </a:p>
          </p:txBody>
        </p:sp>
      </p:grpSp>
      <p:grpSp>
        <p:nvGrpSpPr>
          <p:cNvPr name="Group 9" id="9"/>
          <p:cNvGrpSpPr/>
          <p:nvPr/>
        </p:nvGrpSpPr>
        <p:grpSpPr>
          <a:xfrm rot="0">
            <a:off x="10777444" y="4726373"/>
            <a:ext cx="4690646" cy="1132631"/>
            <a:chOff x="0" y="0"/>
            <a:chExt cx="6254195" cy="1510175"/>
          </a:xfrm>
        </p:grpSpPr>
        <p:sp>
          <p:nvSpPr>
            <p:cNvPr name="TextBox 10" id="10"/>
            <p:cNvSpPr txBox="true"/>
            <p:nvPr/>
          </p:nvSpPr>
          <p:spPr>
            <a:xfrm rot="0">
              <a:off x="0" y="-66675"/>
              <a:ext cx="6254195" cy="545623"/>
            </a:xfrm>
            <a:prstGeom prst="rect">
              <a:avLst/>
            </a:prstGeom>
          </p:spPr>
          <p:txBody>
            <a:bodyPr anchor="t" rtlCol="false" tIns="0" lIns="0" bIns="0" rIns="0">
              <a:spAutoFit/>
            </a:bodyPr>
            <a:lstStyle/>
            <a:p>
              <a:pPr algn="l" marL="0" indent="0" lvl="0">
                <a:lnSpc>
                  <a:spcPts val="3300"/>
                </a:lnSpc>
              </a:pPr>
              <a:r>
                <a:rPr lang="en-US" b="true" sz="2357">
                  <a:solidFill>
                    <a:srgbClr val="FFFFFF"/>
                  </a:solidFill>
                  <a:latin typeface="PP Neue Machina Ultra-Bold"/>
                  <a:ea typeface="PP Neue Machina Ultra-Bold"/>
                  <a:cs typeface="PP Neue Machina Ultra-Bold"/>
                  <a:sym typeface="PP Neue Machina Ultra-Bold"/>
                </a:rPr>
                <a:t>Web3 and API Connectivity:</a:t>
              </a:r>
            </a:p>
          </p:txBody>
        </p:sp>
        <p:sp>
          <p:nvSpPr>
            <p:cNvPr name="TextBox 11" id="11"/>
            <p:cNvSpPr txBox="true"/>
            <p:nvPr/>
          </p:nvSpPr>
          <p:spPr>
            <a:xfrm rot="0">
              <a:off x="0" y="685035"/>
              <a:ext cx="6254195" cy="825140"/>
            </a:xfrm>
            <a:prstGeom prst="rect">
              <a:avLst/>
            </a:prstGeom>
          </p:spPr>
          <p:txBody>
            <a:bodyPr anchor="t" rtlCol="false" tIns="0" lIns="0" bIns="0" rIns="0">
              <a:spAutoFit/>
            </a:bodyPr>
            <a:lstStyle/>
            <a:p>
              <a:pPr algn="l" marL="0" indent="0" lvl="0">
                <a:lnSpc>
                  <a:spcPts val="1721"/>
                </a:lnSpc>
              </a:pPr>
              <a:r>
                <a:rPr lang="en-US" sz="1229">
                  <a:solidFill>
                    <a:srgbClr val="FFFFFF"/>
                  </a:solidFill>
                  <a:latin typeface="Montserrat"/>
                  <a:ea typeface="Montserrat"/>
                  <a:cs typeface="Montserrat"/>
                  <a:sym typeface="Montserrat"/>
                  <a:hlinkClick r:id="rId3" tooltip="https://docs.google.com/spreadsheets/d/1DUF2isFWsqVSYhbaACYtbgcLi_YjDqpE3GLQIVgkKQg/edit#gid=69851113"/>
                </a:rPr>
                <a:t>CDL Token offers seamless integration with Web3 and decentralized applications (dApps), making it easy for users to access features through APIs and various platforms.</a:t>
              </a:r>
            </a:p>
          </p:txBody>
        </p:sp>
      </p:grpSp>
      <p:grpSp>
        <p:nvGrpSpPr>
          <p:cNvPr name="Group 12" id="12"/>
          <p:cNvGrpSpPr/>
          <p:nvPr/>
        </p:nvGrpSpPr>
        <p:grpSpPr>
          <a:xfrm rot="0">
            <a:off x="10777444" y="7471326"/>
            <a:ext cx="4690646" cy="1399194"/>
            <a:chOff x="0" y="0"/>
            <a:chExt cx="6254195" cy="1865592"/>
          </a:xfrm>
        </p:grpSpPr>
        <p:sp>
          <p:nvSpPr>
            <p:cNvPr name="TextBox 13" id="13"/>
            <p:cNvSpPr txBox="true"/>
            <p:nvPr/>
          </p:nvSpPr>
          <p:spPr>
            <a:xfrm rot="0">
              <a:off x="0" y="-76200"/>
              <a:ext cx="6254195" cy="629777"/>
            </a:xfrm>
            <a:prstGeom prst="rect">
              <a:avLst/>
            </a:prstGeom>
          </p:spPr>
          <p:txBody>
            <a:bodyPr anchor="t" rtlCol="false" tIns="0" lIns="0" bIns="0" rIns="0">
              <a:spAutoFit/>
            </a:bodyPr>
            <a:lstStyle/>
            <a:p>
              <a:pPr algn="l" marL="0" indent="0" lvl="0">
                <a:lnSpc>
                  <a:spcPts val="3890"/>
                </a:lnSpc>
              </a:pPr>
              <a:r>
                <a:rPr lang="en-US" b="true" sz="2779">
                  <a:solidFill>
                    <a:srgbClr val="FFFFFF"/>
                  </a:solidFill>
                  <a:latin typeface="PP Neue Machina Ultra-Bold"/>
                  <a:ea typeface="PP Neue Machina Ultra-Bold"/>
                  <a:cs typeface="PP Neue Machina Ultra-Bold"/>
                  <a:sym typeface="PP Neue Machina Ultra-Bold"/>
                </a:rPr>
                <a:t>Governance Mechanism:</a:t>
              </a:r>
            </a:p>
          </p:txBody>
        </p:sp>
        <p:sp>
          <p:nvSpPr>
            <p:cNvPr name="TextBox 14" id="14"/>
            <p:cNvSpPr txBox="true"/>
            <p:nvPr/>
          </p:nvSpPr>
          <p:spPr>
            <a:xfrm rot="0">
              <a:off x="0" y="759664"/>
              <a:ext cx="6254195" cy="1105928"/>
            </a:xfrm>
            <a:prstGeom prst="rect">
              <a:avLst/>
            </a:prstGeom>
          </p:spPr>
          <p:txBody>
            <a:bodyPr anchor="t" rtlCol="false" tIns="0" lIns="0" bIns="0" rIns="0">
              <a:spAutoFit/>
            </a:bodyPr>
            <a:lstStyle/>
            <a:p>
              <a:pPr algn="l" marL="0" indent="0" lvl="0">
                <a:lnSpc>
                  <a:spcPts val="1663"/>
                </a:lnSpc>
              </a:pPr>
              <a:r>
                <a:rPr lang="en-US" sz="1188">
                  <a:solidFill>
                    <a:srgbClr val="FFFFFF"/>
                  </a:solidFill>
                  <a:latin typeface="Montserrat"/>
                  <a:ea typeface="Montserrat"/>
                  <a:cs typeface="Montserrat"/>
                  <a:sym typeface="Montserrat"/>
                  <a:hlinkClick r:id="rId4" tooltip="https://docs.google.com/spreadsheets/d/1DUF2isFWsqVSYhbaACYtbgcLi_YjDqpE3GLQIVgkKQg/edit#gid=69851113"/>
                </a:rPr>
                <a:t>Token holders can participate in the decision-making process, voting on key updates and project developments, ensuring community-driven growth and a decentralized approach.</a:t>
              </a:r>
            </a:p>
          </p:txBody>
        </p:sp>
      </p:grpSp>
      <p:sp>
        <p:nvSpPr>
          <p:cNvPr name="AutoShape 15" id="15"/>
          <p:cNvSpPr/>
          <p:nvPr/>
        </p:nvSpPr>
        <p:spPr>
          <a:xfrm rot="0">
            <a:off x="10777444" y="3777030"/>
            <a:ext cx="5510677" cy="0"/>
          </a:xfrm>
          <a:prstGeom prst="line">
            <a:avLst/>
          </a:prstGeom>
          <a:ln cap="rnd" w="28575">
            <a:solidFill>
              <a:srgbClr val="9040FD"/>
            </a:solidFill>
            <a:prstDash val="solid"/>
            <a:headEnd type="none" len="sm" w="sm"/>
            <a:tailEnd type="none" len="sm" w="sm"/>
          </a:ln>
        </p:spPr>
      </p:sp>
      <p:sp>
        <p:nvSpPr>
          <p:cNvPr name="AutoShape 16" id="16"/>
          <p:cNvSpPr/>
          <p:nvPr/>
        </p:nvSpPr>
        <p:spPr>
          <a:xfrm rot="0">
            <a:off x="10777444" y="6706188"/>
            <a:ext cx="5510677" cy="0"/>
          </a:xfrm>
          <a:prstGeom prst="line">
            <a:avLst/>
          </a:prstGeom>
          <a:ln cap="rnd" w="28575">
            <a:solidFill>
              <a:srgbClr val="9040FD"/>
            </a:solidFill>
            <a:prstDash val="solid"/>
            <a:headEnd type="none" len="sm" w="sm"/>
            <a:tailEnd type="none" len="sm" w="sm"/>
          </a:ln>
        </p:spPr>
      </p:sp>
      <p:sp>
        <p:nvSpPr>
          <p:cNvPr name="Freeform 17" id="17" descr="3D Smooth Gradient  Pentagon"/>
          <p:cNvSpPr/>
          <p:nvPr/>
        </p:nvSpPr>
        <p:spPr>
          <a:xfrm flipH="false" flipV="false" rot="-1898322">
            <a:off x="13937510" y="-5630290"/>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90E2B"/>
        </a:solidFill>
      </p:bgPr>
    </p:bg>
    <p:spTree>
      <p:nvGrpSpPr>
        <p:cNvPr id="1" name=""/>
        <p:cNvGrpSpPr/>
        <p:nvPr/>
      </p:nvGrpSpPr>
      <p:grpSpPr>
        <a:xfrm>
          <a:off x="0" y="0"/>
          <a:ext cx="0" cy="0"/>
          <a:chOff x="0" y="0"/>
          <a:chExt cx="0" cy="0"/>
        </a:xfrm>
      </p:grpSpPr>
      <p:sp>
        <p:nvSpPr>
          <p:cNvPr name="Freeform 2" id="2"/>
          <p:cNvSpPr/>
          <p:nvPr/>
        </p:nvSpPr>
        <p:spPr>
          <a:xfrm flipH="false" flipV="false" rot="0">
            <a:off x="-55367" y="0"/>
            <a:ext cx="7123483" cy="8443783"/>
          </a:xfrm>
          <a:custGeom>
            <a:avLst/>
            <a:gdLst/>
            <a:ahLst/>
            <a:cxnLst/>
            <a:rect r="r" b="b" t="t" l="l"/>
            <a:pathLst>
              <a:path h="8443783" w="7123483">
                <a:moveTo>
                  <a:pt x="0" y="0"/>
                </a:moveTo>
                <a:lnTo>
                  <a:pt x="7123483" y="0"/>
                </a:lnTo>
                <a:lnTo>
                  <a:pt x="7123483" y="8443783"/>
                </a:lnTo>
                <a:lnTo>
                  <a:pt x="0" y="8443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885112"/>
            <a:ext cx="5306480" cy="6343303"/>
            <a:chOff x="0" y="0"/>
            <a:chExt cx="7075306" cy="8457738"/>
          </a:xfrm>
        </p:grpSpPr>
        <p:pic>
          <p:nvPicPr>
            <p:cNvPr name="Picture 4" id="4"/>
            <p:cNvPicPr>
              <a:picLocks noChangeAspect="true"/>
            </p:cNvPicPr>
            <p:nvPr/>
          </p:nvPicPr>
          <p:blipFill>
            <a:blip r:embed="rId4"/>
            <a:srcRect l="27416" t="0" r="16813" b="0"/>
            <a:stretch>
              <a:fillRect/>
            </a:stretch>
          </p:blipFill>
          <p:spPr>
            <a:xfrm flipH="false" flipV="false">
              <a:off x="0" y="0"/>
              <a:ext cx="7075306" cy="8457738"/>
            </a:xfrm>
            <a:prstGeom prst="rect">
              <a:avLst/>
            </a:prstGeom>
          </p:spPr>
        </p:pic>
      </p:grpSp>
      <p:grpSp>
        <p:nvGrpSpPr>
          <p:cNvPr name="Group 5" id="5"/>
          <p:cNvGrpSpPr/>
          <p:nvPr/>
        </p:nvGrpSpPr>
        <p:grpSpPr>
          <a:xfrm rot="-2700000">
            <a:off x="5572111" y="77003"/>
            <a:ext cx="1068933" cy="2054821"/>
            <a:chOff x="0" y="0"/>
            <a:chExt cx="327201" cy="628982"/>
          </a:xfrm>
        </p:grpSpPr>
        <p:sp>
          <p:nvSpPr>
            <p:cNvPr name="Freeform 6" id="6"/>
            <p:cNvSpPr/>
            <p:nvPr/>
          </p:nvSpPr>
          <p:spPr>
            <a:xfrm flipH="false" flipV="false" rot="0">
              <a:off x="0" y="0"/>
              <a:ext cx="327201" cy="628982"/>
            </a:xfrm>
            <a:custGeom>
              <a:avLst/>
              <a:gdLst/>
              <a:ahLst/>
              <a:cxnLst/>
              <a:rect r="r" b="b" t="t" l="l"/>
              <a:pathLst>
                <a:path h="628982" w="327201">
                  <a:moveTo>
                    <a:pt x="0" y="0"/>
                  </a:moveTo>
                  <a:lnTo>
                    <a:pt x="327201" y="0"/>
                  </a:lnTo>
                  <a:lnTo>
                    <a:pt x="327201" y="628982"/>
                  </a:lnTo>
                  <a:lnTo>
                    <a:pt x="0" y="628982"/>
                  </a:lnTo>
                  <a:close/>
                </a:path>
              </a:pathLst>
            </a:custGeom>
            <a:solidFill>
              <a:srgbClr val="090E2B"/>
            </a:solidFill>
          </p:spPr>
        </p:sp>
        <p:sp>
          <p:nvSpPr>
            <p:cNvPr name="TextBox 7" id="7"/>
            <p:cNvSpPr txBox="true"/>
            <p:nvPr/>
          </p:nvSpPr>
          <p:spPr>
            <a:xfrm>
              <a:off x="0" y="-66675"/>
              <a:ext cx="327201" cy="695657"/>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4317338" y="-2673781"/>
            <a:ext cx="8870172" cy="8870172"/>
          </a:xfrm>
          <a:custGeom>
            <a:avLst/>
            <a:gdLst/>
            <a:ahLst/>
            <a:cxnLst/>
            <a:rect r="r" b="b" t="t" l="l"/>
            <a:pathLst>
              <a:path h="8870172" w="8870172">
                <a:moveTo>
                  <a:pt x="8870172" y="0"/>
                </a:moveTo>
                <a:lnTo>
                  <a:pt x="0" y="0"/>
                </a:lnTo>
                <a:lnTo>
                  <a:pt x="0" y="8870171"/>
                </a:lnTo>
                <a:lnTo>
                  <a:pt x="8870172" y="8870171"/>
                </a:lnTo>
                <a:lnTo>
                  <a:pt x="8870172" y="0"/>
                </a:lnTo>
                <a:close/>
              </a:path>
            </a:pathLst>
          </a:custGeom>
          <a:blipFill>
            <a:blip r:embed="rId5"/>
            <a:stretch>
              <a:fillRect l="0" t="0" r="0" b="0"/>
            </a:stretch>
          </a:blipFill>
        </p:spPr>
      </p:sp>
      <p:sp>
        <p:nvSpPr>
          <p:cNvPr name="AutoShape 9" id="9"/>
          <p:cNvSpPr/>
          <p:nvPr/>
        </p:nvSpPr>
        <p:spPr>
          <a:xfrm>
            <a:off x="7210991" y="6101140"/>
            <a:ext cx="11372663" cy="0"/>
          </a:xfrm>
          <a:prstGeom prst="line">
            <a:avLst/>
          </a:prstGeom>
          <a:ln cap="flat" w="19050">
            <a:solidFill>
              <a:srgbClr val="3D24C9"/>
            </a:solidFill>
            <a:prstDash val="solid"/>
            <a:headEnd type="none" len="sm" w="sm"/>
            <a:tailEnd type="none" len="sm" w="sm"/>
          </a:ln>
        </p:spPr>
      </p:sp>
      <p:grpSp>
        <p:nvGrpSpPr>
          <p:cNvPr name="Group 10" id="10"/>
          <p:cNvGrpSpPr/>
          <p:nvPr/>
        </p:nvGrpSpPr>
        <p:grpSpPr>
          <a:xfrm rot="0">
            <a:off x="4401008" y="4695442"/>
            <a:ext cx="3817051" cy="4562858"/>
            <a:chOff x="0" y="0"/>
            <a:chExt cx="5089401" cy="6083810"/>
          </a:xfrm>
        </p:grpSpPr>
        <p:pic>
          <p:nvPicPr>
            <p:cNvPr name="Picture 11" id="11"/>
            <p:cNvPicPr>
              <a:picLocks noChangeAspect="true"/>
            </p:cNvPicPr>
            <p:nvPr/>
          </p:nvPicPr>
          <p:blipFill>
            <a:blip r:embed="rId6"/>
            <a:srcRect l="13944" t="0" r="41753" b="0"/>
            <a:stretch>
              <a:fillRect/>
            </a:stretch>
          </p:blipFill>
          <p:spPr>
            <a:xfrm flipH="false" flipV="false">
              <a:off x="0" y="0"/>
              <a:ext cx="5089401" cy="6083810"/>
            </a:xfrm>
            <a:prstGeom prst="rect">
              <a:avLst/>
            </a:prstGeom>
          </p:spPr>
        </p:pic>
      </p:grpSp>
      <p:grpSp>
        <p:nvGrpSpPr>
          <p:cNvPr name="Group 12" id="12"/>
          <p:cNvGrpSpPr/>
          <p:nvPr/>
        </p:nvGrpSpPr>
        <p:grpSpPr>
          <a:xfrm rot="-2700000">
            <a:off x="7669169" y="4114154"/>
            <a:ext cx="768904" cy="1478072"/>
            <a:chOff x="0" y="0"/>
            <a:chExt cx="327201" cy="628982"/>
          </a:xfrm>
        </p:grpSpPr>
        <p:sp>
          <p:nvSpPr>
            <p:cNvPr name="Freeform 13" id="13"/>
            <p:cNvSpPr/>
            <p:nvPr/>
          </p:nvSpPr>
          <p:spPr>
            <a:xfrm flipH="false" flipV="false" rot="0">
              <a:off x="0" y="0"/>
              <a:ext cx="327201" cy="628982"/>
            </a:xfrm>
            <a:custGeom>
              <a:avLst/>
              <a:gdLst/>
              <a:ahLst/>
              <a:cxnLst/>
              <a:rect r="r" b="b" t="t" l="l"/>
              <a:pathLst>
                <a:path h="628982" w="327201">
                  <a:moveTo>
                    <a:pt x="0" y="0"/>
                  </a:moveTo>
                  <a:lnTo>
                    <a:pt x="327201" y="0"/>
                  </a:lnTo>
                  <a:lnTo>
                    <a:pt x="327201" y="628982"/>
                  </a:lnTo>
                  <a:lnTo>
                    <a:pt x="0" y="628982"/>
                  </a:lnTo>
                  <a:close/>
                </a:path>
              </a:pathLst>
            </a:custGeom>
            <a:solidFill>
              <a:srgbClr val="090E2B"/>
            </a:solidFill>
          </p:spPr>
        </p:sp>
        <p:sp>
          <p:nvSpPr>
            <p:cNvPr name="TextBox 14" id="14"/>
            <p:cNvSpPr txBox="true"/>
            <p:nvPr/>
          </p:nvSpPr>
          <p:spPr>
            <a:xfrm>
              <a:off x="0" y="-66675"/>
              <a:ext cx="327201" cy="69565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10800000">
            <a:off x="3596060" y="3965205"/>
            <a:ext cx="1609896" cy="1966470"/>
            <a:chOff x="0" y="0"/>
            <a:chExt cx="424006" cy="517918"/>
          </a:xfrm>
        </p:grpSpPr>
        <p:sp>
          <p:nvSpPr>
            <p:cNvPr name="Freeform 16" id="16"/>
            <p:cNvSpPr/>
            <p:nvPr/>
          </p:nvSpPr>
          <p:spPr>
            <a:xfrm flipH="false" flipV="false" rot="0">
              <a:off x="0" y="0"/>
              <a:ext cx="424006" cy="517918"/>
            </a:xfrm>
            <a:custGeom>
              <a:avLst/>
              <a:gdLst/>
              <a:ahLst/>
              <a:cxnLst/>
              <a:rect r="r" b="b" t="t" l="l"/>
              <a:pathLst>
                <a:path h="517918" w="424006">
                  <a:moveTo>
                    <a:pt x="0" y="0"/>
                  </a:moveTo>
                  <a:lnTo>
                    <a:pt x="424006" y="0"/>
                  </a:lnTo>
                  <a:lnTo>
                    <a:pt x="424006" y="517918"/>
                  </a:lnTo>
                  <a:lnTo>
                    <a:pt x="0" y="517918"/>
                  </a:lnTo>
                  <a:close/>
                </a:path>
              </a:pathLst>
            </a:custGeom>
            <a:gradFill rotWithShape="true">
              <a:gsLst>
                <a:gs pos="0">
                  <a:srgbClr val="B814CB">
                    <a:alpha val="48000"/>
                  </a:srgbClr>
                </a:gs>
                <a:gs pos="100000">
                  <a:srgbClr val="3725C9">
                    <a:alpha val="48000"/>
                  </a:srgbClr>
                </a:gs>
              </a:gsLst>
              <a:lin ang="2700000"/>
            </a:gradFill>
          </p:spPr>
        </p:sp>
        <p:sp>
          <p:nvSpPr>
            <p:cNvPr name="TextBox 17" id="17"/>
            <p:cNvSpPr txBox="true"/>
            <p:nvPr/>
          </p:nvSpPr>
          <p:spPr>
            <a:xfrm>
              <a:off x="0" y="-66675"/>
              <a:ext cx="424006" cy="58459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5400000">
            <a:off x="9632589" y="4936792"/>
            <a:ext cx="227507" cy="19906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5400000">
            <a:off x="13622037" y="4905410"/>
            <a:ext cx="227507" cy="199068"/>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23" id="23"/>
            <p:cNvSpPr txBox="true"/>
            <p:nvPr/>
          </p:nvSpPr>
          <p:spPr>
            <a:xfrm>
              <a:off x="127000" y="263525"/>
              <a:ext cx="558800" cy="39687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5400000">
            <a:off x="9632589" y="5427088"/>
            <a:ext cx="227507" cy="199068"/>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26" id="26"/>
            <p:cNvSpPr txBox="true"/>
            <p:nvPr/>
          </p:nvSpPr>
          <p:spPr>
            <a:xfrm>
              <a:off x="127000" y="263525"/>
              <a:ext cx="558800" cy="39687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5400000">
            <a:off x="13622037" y="5427088"/>
            <a:ext cx="227507" cy="199068"/>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29" id="29"/>
            <p:cNvSpPr txBox="true"/>
            <p:nvPr/>
          </p:nvSpPr>
          <p:spPr>
            <a:xfrm>
              <a:off x="127000" y="263525"/>
              <a:ext cx="558800" cy="39687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9646809" y="964671"/>
            <a:ext cx="6869762" cy="1790700"/>
          </a:xfrm>
          <a:prstGeom prst="rect">
            <a:avLst/>
          </a:prstGeom>
        </p:spPr>
        <p:txBody>
          <a:bodyPr anchor="t" rtlCol="false" tIns="0" lIns="0" bIns="0" rIns="0">
            <a:spAutoFit/>
          </a:bodyPr>
          <a:lstStyle/>
          <a:p>
            <a:pPr algn="l">
              <a:lnSpc>
                <a:spcPts val="6960"/>
              </a:lnSpc>
            </a:pPr>
            <a:r>
              <a:rPr lang="en-US" sz="5800" spc="-116" b="true">
                <a:solidFill>
                  <a:srgbClr val="F4F6FC"/>
                </a:solidFill>
                <a:latin typeface="PP Neue Machina Ultra-Bold"/>
                <a:ea typeface="PP Neue Machina Ultra-Bold"/>
                <a:cs typeface="PP Neue Machina Ultra-Bold"/>
                <a:sym typeface="PP Neue Machina Ultra-Bold"/>
              </a:rPr>
              <a:t>CDL Token: AI-Driven Tools</a:t>
            </a:r>
          </a:p>
        </p:txBody>
      </p:sp>
      <p:sp>
        <p:nvSpPr>
          <p:cNvPr name="TextBox 31" id="31"/>
          <p:cNvSpPr txBox="true"/>
          <p:nvPr/>
        </p:nvSpPr>
        <p:spPr>
          <a:xfrm rot="0">
            <a:off x="9587167" y="2970951"/>
            <a:ext cx="7612491" cy="1472565"/>
          </a:xfrm>
          <a:prstGeom prst="rect">
            <a:avLst/>
          </a:prstGeom>
        </p:spPr>
        <p:txBody>
          <a:bodyPr anchor="t" rtlCol="false" tIns="0" lIns="0" bIns="0" rIns="0">
            <a:spAutoFit/>
          </a:bodyPr>
          <a:lstStyle/>
          <a:p>
            <a:pPr algn="just">
              <a:lnSpc>
                <a:spcPts val="2340"/>
              </a:lnSpc>
            </a:pPr>
            <a:r>
              <a:rPr lang="en-US" sz="1800">
                <a:solidFill>
                  <a:srgbClr val="FFFFFF"/>
                </a:solidFill>
                <a:latin typeface="Neue Machina 2 Light"/>
                <a:ea typeface="Neue Machina 2 Light"/>
                <a:cs typeface="Neue Machina 2 Light"/>
                <a:sym typeface="Neue Machina 2 Light"/>
              </a:rPr>
              <a:t>The CDL Token ecosystem leverages advanced AI-powered tools to provide traders with predictive analytics and portfolio optimization features. These cutting-edge solutions empower users to make smarter, data-driven decisions and enhance their trading strategies with precision and efficiency</a:t>
            </a:r>
          </a:p>
        </p:txBody>
      </p:sp>
      <p:sp>
        <p:nvSpPr>
          <p:cNvPr name="TextBox 32" id="32"/>
          <p:cNvSpPr txBox="true"/>
          <p:nvPr/>
        </p:nvSpPr>
        <p:spPr>
          <a:xfrm rot="0">
            <a:off x="9989186" y="4881666"/>
            <a:ext cx="3463868" cy="295275"/>
          </a:xfrm>
          <a:prstGeom prst="rect">
            <a:avLst/>
          </a:prstGeom>
        </p:spPr>
        <p:txBody>
          <a:bodyPr anchor="t" rtlCol="false" tIns="0" lIns="0" bIns="0" rIns="0">
            <a:spAutoFit/>
          </a:bodyPr>
          <a:lstStyle/>
          <a:p>
            <a:pPr algn="l">
              <a:lnSpc>
                <a:spcPts val="2285"/>
              </a:lnSpc>
            </a:pPr>
            <a:r>
              <a:rPr lang="en-US" sz="1904">
                <a:solidFill>
                  <a:srgbClr val="FFFFFF"/>
                </a:solidFill>
                <a:latin typeface="Neue Machina 2"/>
                <a:ea typeface="Neue Machina 2"/>
                <a:cs typeface="Neue Machina 2"/>
                <a:sym typeface="Neue Machina 2"/>
              </a:rPr>
              <a:t>Real-Time Market Insights</a:t>
            </a:r>
          </a:p>
        </p:txBody>
      </p:sp>
      <p:sp>
        <p:nvSpPr>
          <p:cNvPr name="TextBox 33" id="33"/>
          <p:cNvSpPr txBox="true"/>
          <p:nvPr/>
        </p:nvSpPr>
        <p:spPr>
          <a:xfrm rot="0">
            <a:off x="13988302" y="4881666"/>
            <a:ext cx="3662937" cy="295275"/>
          </a:xfrm>
          <a:prstGeom prst="rect">
            <a:avLst/>
          </a:prstGeom>
        </p:spPr>
        <p:txBody>
          <a:bodyPr anchor="t" rtlCol="false" tIns="0" lIns="0" bIns="0" rIns="0">
            <a:spAutoFit/>
          </a:bodyPr>
          <a:lstStyle/>
          <a:p>
            <a:pPr algn="l">
              <a:lnSpc>
                <a:spcPts val="2285"/>
              </a:lnSpc>
            </a:pPr>
            <a:r>
              <a:rPr lang="en-US" sz="1904">
                <a:solidFill>
                  <a:srgbClr val="FFFFFF"/>
                </a:solidFill>
                <a:latin typeface="Neue Machina 2"/>
                <a:ea typeface="Neue Machina 2"/>
                <a:cs typeface="Neue Machina 2"/>
                <a:sym typeface="Neue Machina 2"/>
              </a:rPr>
              <a:t>Portfolio Optimization</a:t>
            </a:r>
          </a:p>
        </p:txBody>
      </p:sp>
      <p:sp>
        <p:nvSpPr>
          <p:cNvPr name="TextBox 34" id="34"/>
          <p:cNvSpPr txBox="true"/>
          <p:nvPr/>
        </p:nvSpPr>
        <p:spPr>
          <a:xfrm rot="0">
            <a:off x="9989186" y="5371962"/>
            <a:ext cx="3187017" cy="295275"/>
          </a:xfrm>
          <a:prstGeom prst="rect">
            <a:avLst/>
          </a:prstGeom>
        </p:spPr>
        <p:txBody>
          <a:bodyPr anchor="t" rtlCol="false" tIns="0" lIns="0" bIns="0" rIns="0">
            <a:spAutoFit/>
          </a:bodyPr>
          <a:lstStyle/>
          <a:p>
            <a:pPr algn="l">
              <a:lnSpc>
                <a:spcPts val="2285"/>
              </a:lnSpc>
            </a:pPr>
            <a:r>
              <a:rPr lang="en-US" sz="1904">
                <a:solidFill>
                  <a:srgbClr val="FFFFFF"/>
                </a:solidFill>
                <a:latin typeface="Neue Machina 2"/>
                <a:ea typeface="Neue Machina 2"/>
                <a:cs typeface="Neue Machina 2"/>
                <a:sym typeface="Neue Machina 2"/>
              </a:rPr>
              <a:t>Predictive Analytics</a:t>
            </a:r>
          </a:p>
        </p:txBody>
      </p:sp>
      <p:sp>
        <p:nvSpPr>
          <p:cNvPr name="TextBox 35" id="35"/>
          <p:cNvSpPr txBox="true"/>
          <p:nvPr/>
        </p:nvSpPr>
        <p:spPr>
          <a:xfrm rot="0">
            <a:off x="13988302" y="5371962"/>
            <a:ext cx="3978952" cy="295275"/>
          </a:xfrm>
          <a:prstGeom prst="rect">
            <a:avLst/>
          </a:prstGeom>
        </p:spPr>
        <p:txBody>
          <a:bodyPr anchor="t" rtlCol="false" tIns="0" lIns="0" bIns="0" rIns="0">
            <a:spAutoFit/>
          </a:bodyPr>
          <a:lstStyle/>
          <a:p>
            <a:pPr algn="l">
              <a:lnSpc>
                <a:spcPts val="2285"/>
              </a:lnSpc>
            </a:pPr>
            <a:r>
              <a:rPr lang="en-US" sz="1904">
                <a:solidFill>
                  <a:srgbClr val="FFFFFF"/>
                </a:solidFill>
                <a:latin typeface="Neue Machina 2"/>
                <a:ea typeface="Neue Machina 2"/>
                <a:cs typeface="Neue Machina 2"/>
                <a:sym typeface="Neue Machina 2"/>
              </a:rPr>
              <a:t>Automated Recommendations</a:t>
            </a:r>
          </a:p>
        </p:txBody>
      </p:sp>
      <p:sp>
        <p:nvSpPr>
          <p:cNvPr name="TextBox 36" id="36"/>
          <p:cNvSpPr txBox="true"/>
          <p:nvPr/>
        </p:nvSpPr>
        <p:spPr>
          <a:xfrm rot="0">
            <a:off x="9646809" y="6424990"/>
            <a:ext cx="7612491" cy="457200"/>
          </a:xfrm>
          <a:prstGeom prst="rect">
            <a:avLst/>
          </a:prstGeom>
        </p:spPr>
        <p:txBody>
          <a:bodyPr anchor="t" rtlCol="false" tIns="0" lIns="0" bIns="0" rIns="0">
            <a:spAutoFit/>
          </a:bodyPr>
          <a:lstStyle/>
          <a:p>
            <a:pPr algn="l">
              <a:lnSpc>
                <a:spcPts val="3600"/>
              </a:lnSpc>
            </a:pPr>
            <a:r>
              <a:rPr lang="en-US" sz="3000" spc="-60" b="true">
                <a:solidFill>
                  <a:srgbClr val="FFFFFF"/>
                </a:solidFill>
                <a:latin typeface="Pattanakarn Condensed Medium"/>
                <a:ea typeface="Pattanakarn Condensed Medium"/>
                <a:cs typeface="Pattanakarn Condensed Medium"/>
                <a:sym typeface="Pattanakarn Condensed Medium"/>
              </a:rPr>
              <a:t>Predictive analytics for proactive support</a:t>
            </a:r>
          </a:p>
        </p:txBody>
      </p:sp>
      <p:pic>
        <p:nvPicPr>
          <p:cNvPr name="Picture 37" id="37"/>
          <p:cNvPicPr>
            <a:picLocks noChangeAspect="true"/>
          </p:cNvPicPr>
          <p:nvPr/>
        </p:nvPicPr>
        <p:blipFill>
          <a:blip r:embed="rId7"/>
          <a:stretch>
            <a:fillRect/>
          </a:stretch>
        </p:blipFill>
        <p:spPr>
          <a:xfrm rot="0">
            <a:off x="9838977" y="7050304"/>
            <a:ext cx="2618474" cy="1527443"/>
          </a:xfrm>
          <a:prstGeom prst="rect">
            <a:avLst/>
          </a:prstGeom>
        </p:spPr>
      </p:pic>
      <p:pic>
        <p:nvPicPr>
          <p:cNvPr name="Picture 38" id="38"/>
          <p:cNvPicPr>
            <a:picLocks noChangeAspect="true"/>
          </p:cNvPicPr>
          <p:nvPr/>
        </p:nvPicPr>
        <p:blipFill>
          <a:blip r:embed="rId8"/>
          <a:stretch>
            <a:fillRect/>
          </a:stretch>
        </p:blipFill>
        <p:spPr>
          <a:xfrm rot="0">
            <a:off x="13770096" y="7050304"/>
            <a:ext cx="2618474" cy="1527443"/>
          </a:xfrm>
          <a:prstGeom prst="rect">
            <a:avLst/>
          </a:prstGeom>
        </p:spPr>
      </p:pic>
      <p:sp>
        <p:nvSpPr>
          <p:cNvPr name="TextBox 39" id="39"/>
          <p:cNvSpPr txBox="true"/>
          <p:nvPr/>
        </p:nvSpPr>
        <p:spPr>
          <a:xfrm rot="0">
            <a:off x="9710976" y="8585637"/>
            <a:ext cx="2874475" cy="698592"/>
          </a:xfrm>
          <a:prstGeom prst="rect">
            <a:avLst/>
          </a:prstGeom>
        </p:spPr>
        <p:txBody>
          <a:bodyPr anchor="t" rtlCol="false" tIns="0" lIns="0" bIns="0" rIns="0">
            <a:spAutoFit/>
          </a:bodyPr>
          <a:lstStyle/>
          <a:p>
            <a:pPr algn="ctr">
              <a:lnSpc>
                <a:spcPts val="2641"/>
              </a:lnSpc>
            </a:pPr>
            <a:r>
              <a:rPr lang="en-US" sz="2201">
                <a:solidFill>
                  <a:srgbClr val="FFFFFF"/>
                </a:solidFill>
                <a:latin typeface="Codec Pro"/>
                <a:ea typeface="Codec Pro"/>
                <a:cs typeface="Codec Pro"/>
                <a:sym typeface="Codec Pro"/>
              </a:rPr>
              <a:t>Introduction to Predictive Analytics</a:t>
            </a:r>
          </a:p>
        </p:txBody>
      </p:sp>
      <p:sp>
        <p:nvSpPr>
          <p:cNvPr name="TextBox 40" id="40"/>
          <p:cNvSpPr txBox="true"/>
          <p:nvPr/>
        </p:nvSpPr>
        <p:spPr>
          <a:xfrm rot="0">
            <a:off x="12899366" y="8585637"/>
            <a:ext cx="4359934" cy="698592"/>
          </a:xfrm>
          <a:prstGeom prst="rect">
            <a:avLst/>
          </a:prstGeom>
        </p:spPr>
        <p:txBody>
          <a:bodyPr anchor="t" rtlCol="false" tIns="0" lIns="0" bIns="0" rIns="0">
            <a:spAutoFit/>
          </a:bodyPr>
          <a:lstStyle/>
          <a:p>
            <a:pPr algn="ctr">
              <a:lnSpc>
                <a:spcPts val="2641"/>
              </a:lnSpc>
            </a:pPr>
            <a:r>
              <a:rPr lang="en-US" sz="2201">
                <a:solidFill>
                  <a:srgbClr val="FFFFFF"/>
                </a:solidFill>
                <a:latin typeface="Codec Pro"/>
                <a:ea typeface="Codec Pro"/>
                <a:cs typeface="Codec Pro"/>
                <a:sym typeface="Codec Pro"/>
              </a:rPr>
              <a:t>Benefits of Predictive Analytics for Proactive Support</a:t>
            </a:r>
          </a:p>
        </p:txBody>
      </p:sp>
      <p:sp>
        <p:nvSpPr>
          <p:cNvPr name="TextBox 41" id="41"/>
          <p:cNvSpPr txBox="true"/>
          <p:nvPr/>
        </p:nvSpPr>
        <p:spPr>
          <a:xfrm rot="0">
            <a:off x="10679366" y="8056010"/>
            <a:ext cx="937697" cy="342084"/>
          </a:xfrm>
          <a:prstGeom prst="rect">
            <a:avLst/>
          </a:prstGeom>
        </p:spPr>
        <p:txBody>
          <a:bodyPr anchor="t" rtlCol="false" tIns="0" lIns="0" bIns="0" rIns="0">
            <a:spAutoFit/>
          </a:bodyPr>
          <a:lstStyle/>
          <a:p>
            <a:pPr algn="ctr">
              <a:lnSpc>
                <a:spcPts val="2784"/>
              </a:lnSpc>
            </a:pPr>
            <a:r>
              <a:rPr lang="en-US" b="true" sz="2320" spc="-46">
                <a:solidFill>
                  <a:srgbClr val="FFFFFF"/>
                </a:solidFill>
                <a:latin typeface="Pattanakarn Condensed Medium"/>
                <a:ea typeface="Pattanakarn Condensed Medium"/>
                <a:cs typeface="Pattanakarn Condensed Medium"/>
                <a:sym typeface="Pattanakarn Condensed Medium"/>
              </a:rPr>
              <a:t>30%</a:t>
            </a:r>
          </a:p>
        </p:txBody>
      </p:sp>
      <p:sp>
        <p:nvSpPr>
          <p:cNvPr name="TextBox 42" id="42"/>
          <p:cNvSpPr txBox="true"/>
          <p:nvPr/>
        </p:nvSpPr>
        <p:spPr>
          <a:xfrm rot="0">
            <a:off x="14610485" y="8056010"/>
            <a:ext cx="937697" cy="342084"/>
          </a:xfrm>
          <a:prstGeom prst="rect">
            <a:avLst/>
          </a:prstGeom>
        </p:spPr>
        <p:txBody>
          <a:bodyPr anchor="t" rtlCol="false" tIns="0" lIns="0" bIns="0" rIns="0">
            <a:spAutoFit/>
          </a:bodyPr>
          <a:lstStyle/>
          <a:p>
            <a:pPr algn="ctr">
              <a:lnSpc>
                <a:spcPts val="2784"/>
              </a:lnSpc>
            </a:pPr>
            <a:r>
              <a:rPr lang="en-US" b="true" sz="2320" spc="-46">
                <a:solidFill>
                  <a:srgbClr val="FFFFFF"/>
                </a:solidFill>
                <a:latin typeface="Pattanakarn Condensed Medium"/>
                <a:ea typeface="Pattanakarn Condensed Medium"/>
                <a:cs typeface="Pattanakarn Condensed Medium"/>
                <a:sym typeface="Pattanakarn Condensed Medium"/>
              </a:rPr>
              <a:t>70%</a:t>
            </a:r>
          </a:p>
        </p:txBody>
      </p:sp>
      <p:sp>
        <p:nvSpPr>
          <p:cNvPr name="Freeform 43" id="43"/>
          <p:cNvSpPr/>
          <p:nvPr/>
        </p:nvSpPr>
        <p:spPr>
          <a:xfrm flipH="false" flipV="false" rot="0">
            <a:off x="7695738" y="2237402"/>
            <a:ext cx="590512" cy="589737"/>
          </a:xfrm>
          <a:custGeom>
            <a:avLst/>
            <a:gdLst/>
            <a:ahLst/>
            <a:cxnLst/>
            <a:rect r="r" b="b" t="t" l="l"/>
            <a:pathLst>
              <a:path h="589737" w="590512">
                <a:moveTo>
                  <a:pt x="0" y="0"/>
                </a:moveTo>
                <a:lnTo>
                  <a:pt x="590512" y="0"/>
                </a:lnTo>
                <a:lnTo>
                  <a:pt x="590512" y="589737"/>
                </a:lnTo>
                <a:lnTo>
                  <a:pt x="0" y="589737"/>
                </a:lnTo>
                <a:lnTo>
                  <a:pt x="0" y="0"/>
                </a:lnTo>
                <a:close/>
              </a:path>
            </a:pathLst>
          </a:custGeom>
          <a:blipFill>
            <a:blip r:embed="rId9">
              <a:extLst>
                <a:ext uri="{96DAC541-7B7A-43D3-8B79-37D633B846F1}">
                  <asvg:svgBlip xmlns:asvg="http://schemas.microsoft.com/office/drawing/2016/SVG/main" r:embed="rId10"/>
                </a:ext>
              </a:extLst>
            </a:blip>
            <a:stretch>
              <a:fillRect l="-162881" t="0" r="0" b="-3918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921061" y="-3214669"/>
            <a:ext cx="17862513" cy="178625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67"/>
                </a:lnSpc>
              </a:pPr>
            </a:p>
          </p:txBody>
        </p:sp>
      </p:grpSp>
      <p:grpSp>
        <p:nvGrpSpPr>
          <p:cNvPr name="Group 5" id="5"/>
          <p:cNvGrpSpPr/>
          <p:nvPr/>
        </p:nvGrpSpPr>
        <p:grpSpPr>
          <a:xfrm rot="0">
            <a:off x="6251387" y="4619832"/>
            <a:ext cx="13990630" cy="1096756"/>
            <a:chOff x="0" y="0"/>
            <a:chExt cx="3637349" cy="285140"/>
          </a:xfrm>
        </p:grpSpPr>
        <p:sp>
          <p:nvSpPr>
            <p:cNvPr name="Freeform 6" id="6"/>
            <p:cNvSpPr/>
            <p:nvPr/>
          </p:nvSpPr>
          <p:spPr>
            <a:xfrm flipH="false" flipV="false" rot="0">
              <a:off x="0" y="0"/>
              <a:ext cx="3637349" cy="285140"/>
            </a:xfrm>
            <a:custGeom>
              <a:avLst/>
              <a:gdLst/>
              <a:ahLst/>
              <a:cxnLst/>
              <a:rect r="r" b="b" t="t" l="l"/>
              <a:pathLst>
                <a:path h="285140" w="3637349">
                  <a:moveTo>
                    <a:pt x="55336" y="0"/>
                  </a:moveTo>
                  <a:lnTo>
                    <a:pt x="3582012" y="0"/>
                  </a:lnTo>
                  <a:cubicBezTo>
                    <a:pt x="3612574" y="0"/>
                    <a:pt x="3637349" y="24775"/>
                    <a:pt x="3637349" y="55336"/>
                  </a:cubicBezTo>
                  <a:lnTo>
                    <a:pt x="3637349" y="229803"/>
                  </a:lnTo>
                  <a:cubicBezTo>
                    <a:pt x="3637349" y="260365"/>
                    <a:pt x="3612574" y="285140"/>
                    <a:pt x="3582012" y="285140"/>
                  </a:cubicBezTo>
                  <a:lnTo>
                    <a:pt x="55336" y="285140"/>
                  </a:lnTo>
                  <a:cubicBezTo>
                    <a:pt x="24775" y="285140"/>
                    <a:pt x="0" y="260365"/>
                    <a:pt x="0" y="229803"/>
                  </a:cubicBezTo>
                  <a:lnTo>
                    <a:pt x="0" y="55336"/>
                  </a:lnTo>
                  <a:cubicBezTo>
                    <a:pt x="0" y="24775"/>
                    <a:pt x="24775" y="0"/>
                    <a:pt x="55336" y="0"/>
                  </a:cubicBezTo>
                  <a:close/>
                </a:path>
              </a:pathLst>
            </a:custGeom>
            <a:gradFill rotWithShape="true">
              <a:gsLst>
                <a:gs pos="0">
                  <a:srgbClr val="032964">
                    <a:alpha val="0"/>
                  </a:srgbClr>
                </a:gs>
                <a:gs pos="100000">
                  <a:srgbClr val="003B98">
                    <a:alpha val="100000"/>
                  </a:srgbClr>
                </a:gs>
              </a:gsLst>
              <a:lin ang="0"/>
            </a:gradFill>
          </p:spPr>
        </p:sp>
        <p:sp>
          <p:nvSpPr>
            <p:cNvPr name="TextBox 7" id="7"/>
            <p:cNvSpPr txBox="true"/>
            <p:nvPr/>
          </p:nvSpPr>
          <p:spPr>
            <a:xfrm>
              <a:off x="0" y="-47625"/>
              <a:ext cx="3637349" cy="33276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596464" y="-3128944"/>
            <a:ext cx="17862513" cy="1786251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47B1">
                    <a:alpha val="100000"/>
                  </a:srgbClr>
                </a:gs>
                <a:gs pos="100000">
                  <a:srgbClr val="0447B1">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67"/>
                </a:lnSpc>
              </a:pPr>
            </a:p>
          </p:txBody>
        </p:sp>
      </p:grpSp>
      <p:grpSp>
        <p:nvGrpSpPr>
          <p:cNvPr name="Group 11" id="11"/>
          <p:cNvGrpSpPr/>
          <p:nvPr/>
        </p:nvGrpSpPr>
        <p:grpSpPr>
          <a:xfrm rot="0">
            <a:off x="-2888945" y="-881119"/>
            <a:ext cx="13018033" cy="130180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47B1">
                    <a:alpha val="100000"/>
                  </a:srgbClr>
                </a:gs>
                <a:gs pos="100000">
                  <a:srgbClr val="0447B1">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67"/>
                </a:lnSpc>
              </a:pPr>
            </a:p>
          </p:txBody>
        </p:sp>
      </p:grpSp>
      <p:sp>
        <p:nvSpPr>
          <p:cNvPr name="Freeform 14" id="14"/>
          <p:cNvSpPr/>
          <p:nvPr/>
        </p:nvSpPr>
        <p:spPr>
          <a:xfrm flipH="false" flipV="false" rot="0">
            <a:off x="-856879" y="0"/>
            <a:ext cx="10550769" cy="10287000"/>
          </a:xfrm>
          <a:custGeom>
            <a:avLst/>
            <a:gdLst/>
            <a:ahLst/>
            <a:cxnLst/>
            <a:rect r="r" b="b" t="t" l="l"/>
            <a:pathLst>
              <a:path h="10287000" w="10550769">
                <a:moveTo>
                  <a:pt x="0" y="0"/>
                </a:moveTo>
                <a:lnTo>
                  <a:pt x="10550770" y="0"/>
                </a:lnTo>
                <a:lnTo>
                  <a:pt x="1055077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867967" y="1485326"/>
            <a:ext cx="7153625" cy="715362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50000" t="0" r="-50000" b="0"/>
              </a:stretch>
            </a:blipFill>
          </p:spPr>
        </p:sp>
      </p:grpSp>
      <p:sp>
        <p:nvSpPr>
          <p:cNvPr name="Freeform 17" id="17"/>
          <p:cNvSpPr/>
          <p:nvPr/>
        </p:nvSpPr>
        <p:spPr>
          <a:xfrm flipH="false" flipV="false" rot="0">
            <a:off x="11682642" y="9741838"/>
            <a:ext cx="567836" cy="259075"/>
          </a:xfrm>
          <a:custGeom>
            <a:avLst/>
            <a:gdLst/>
            <a:ahLst/>
            <a:cxnLst/>
            <a:rect r="r" b="b" t="t" l="l"/>
            <a:pathLst>
              <a:path h="259075" w="567836">
                <a:moveTo>
                  <a:pt x="0" y="0"/>
                </a:moveTo>
                <a:lnTo>
                  <a:pt x="567836" y="0"/>
                </a:lnTo>
                <a:lnTo>
                  <a:pt x="567836" y="259075"/>
                </a:lnTo>
                <a:lnTo>
                  <a:pt x="0" y="2590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9911844" y="923205"/>
            <a:ext cx="567836" cy="259075"/>
          </a:xfrm>
          <a:custGeom>
            <a:avLst/>
            <a:gdLst/>
            <a:ahLst/>
            <a:cxnLst/>
            <a:rect r="r" b="b" t="t" l="l"/>
            <a:pathLst>
              <a:path h="259075" w="567836">
                <a:moveTo>
                  <a:pt x="0" y="0"/>
                </a:moveTo>
                <a:lnTo>
                  <a:pt x="567836" y="0"/>
                </a:lnTo>
                <a:lnTo>
                  <a:pt x="567836" y="259075"/>
                </a:lnTo>
                <a:lnTo>
                  <a:pt x="0" y="2590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8633806" y="1683366"/>
            <a:ext cx="8847605" cy="2523185"/>
          </a:xfrm>
          <a:prstGeom prst="rect">
            <a:avLst/>
          </a:prstGeom>
        </p:spPr>
        <p:txBody>
          <a:bodyPr anchor="t" rtlCol="false" tIns="0" lIns="0" bIns="0" rIns="0">
            <a:spAutoFit/>
          </a:bodyPr>
          <a:lstStyle/>
          <a:p>
            <a:pPr algn="r">
              <a:lnSpc>
                <a:spcPts val="9846"/>
              </a:lnSpc>
            </a:pPr>
            <a:r>
              <a:rPr lang="en-US" b="true" sz="7574" spc="-227">
                <a:solidFill>
                  <a:srgbClr val="FFFFFF"/>
                </a:solidFill>
                <a:latin typeface="PP Neue Machina Ultra-Bold"/>
                <a:ea typeface="PP Neue Machina Ultra-Bold"/>
                <a:cs typeface="PP Neue Machina Ultra-Bold"/>
                <a:sym typeface="PP Neue Machina Ultra-Bold"/>
              </a:rPr>
              <a:t>CDL TOKEN SECURITY</a:t>
            </a:r>
          </a:p>
        </p:txBody>
      </p:sp>
      <p:sp>
        <p:nvSpPr>
          <p:cNvPr name="TextBox 20" id="20"/>
          <p:cNvSpPr txBox="true"/>
          <p:nvPr/>
        </p:nvSpPr>
        <p:spPr>
          <a:xfrm rot="0">
            <a:off x="8941284" y="4829175"/>
            <a:ext cx="8971949" cy="542925"/>
          </a:xfrm>
          <a:prstGeom prst="rect">
            <a:avLst/>
          </a:prstGeom>
        </p:spPr>
        <p:txBody>
          <a:bodyPr anchor="t" rtlCol="false" tIns="0" lIns="0" bIns="0" rIns="0">
            <a:spAutoFit/>
          </a:bodyPr>
          <a:lstStyle/>
          <a:p>
            <a:pPr algn="r">
              <a:lnSpc>
                <a:spcPts val="4200"/>
              </a:lnSpc>
            </a:pPr>
            <a:r>
              <a:rPr lang="en-US" sz="3000" b="true">
                <a:solidFill>
                  <a:srgbClr val="FFFFFF"/>
                </a:solidFill>
                <a:latin typeface="PP Neue Machina Ultra-Bold"/>
                <a:ea typeface="PP Neue Machina Ultra-Bold"/>
                <a:cs typeface="PP Neue Machina Ultra-Bold"/>
                <a:sym typeface="PP Neue Machina Ultra-Bold"/>
              </a:rPr>
              <a:t>Prioritizing Security for Ecosystem</a:t>
            </a:r>
          </a:p>
        </p:txBody>
      </p:sp>
      <p:sp>
        <p:nvSpPr>
          <p:cNvPr name="TextBox 21" id="21"/>
          <p:cNvSpPr txBox="true"/>
          <p:nvPr/>
        </p:nvSpPr>
        <p:spPr>
          <a:xfrm rot="0">
            <a:off x="9877997" y="5950508"/>
            <a:ext cx="8001388" cy="1999748"/>
          </a:xfrm>
          <a:prstGeom prst="rect">
            <a:avLst/>
          </a:prstGeom>
        </p:spPr>
        <p:txBody>
          <a:bodyPr anchor="t" rtlCol="false" tIns="0" lIns="0" bIns="0" rIns="0">
            <a:spAutoFit/>
          </a:bodyPr>
          <a:lstStyle/>
          <a:p>
            <a:pPr algn="just">
              <a:lnSpc>
                <a:spcPts val="2652"/>
              </a:lnSpc>
            </a:pPr>
            <a:r>
              <a:rPr lang="en-US" sz="1894">
                <a:solidFill>
                  <a:srgbClr val="FFFFFF"/>
                </a:solidFill>
                <a:latin typeface="Neue Machina 2"/>
                <a:ea typeface="Neue Machina 2"/>
                <a:cs typeface="Neue Machina 2"/>
                <a:sym typeface="Neue Machina 2"/>
              </a:rPr>
              <a:t>At CDL Token, security is at the core of our platform’s design. We are committed to safeguarding user assets, data, and transactions through robust security measures and state-of-the-art technologies. By implementing advanced practices, we ensure a secure and reliable trading environment for all users.</a:t>
            </a:r>
          </a:p>
          <a:p>
            <a:pPr algn="just">
              <a:lnSpc>
                <a:spcPts val="2652"/>
              </a:lnSpc>
            </a:pPr>
          </a:p>
        </p:txBody>
      </p:sp>
      <p:sp>
        <p:nvSpPr>
          <p:cNvPr name="TextBox 22" id="22"/>
          <p:cNvSpPr txBox="true"/>
          <p:nvPr/>
        </p:nvSpPr>
        <p:spPr>
          <a:xfrm rot="0">
            <a:off x="11558409" y="7521432"/>
            <a:ext cx="2320282" cy="404424"/>
          </a:xfrm>
          <a:prstGeom prst="rect">
            <a:avLst/>
          </a:prstGeom>
        </p:spPr>
        <p:txBody>
          <a:bodyPr anchor="t" rtlCol="false" tIns="0" lIns="0" bIns="0" rIns="0">
            <a:spAutoFit/>
          </a:bodyPr>
          <a:lstStyle/>
          <a:p>
            <a:pPr algn="r">
              <a:lnSpc>
                <a:spcPts val="3217"/>
              </a:lnSpc>
            </a:pPr>
            <a:r>
              <a:rPr lang="en-US" sz="2298">
                <a:solidFill>
                  <a:srgbClr val="000000"/>
                </a:solidFill>
                <a:latin typeface="Barlow"/>
                <a:ea typeface="Barlow"/>
                <a:cs typeface="Barlow"/>
                <a:sym typeface="Barlow"/>
              </a:rPr>
              <a:t>Date</a:t>
            </a:r>
          </a:p>
        </p:txBody>
      </p:sp>
      <p:sp>
        <p:nvSpPr>
          <p:cNvPr name="TextBox 23" id="23"/>
          <p:cNvSpPr txBox="true"/>
          <p:nvPr/>
        </p:nvSpPr>
        <p:spPr>
          <a:xfrm rot="0">
            <a:off x="14440606" y="866055"/>
            <a:ext cx="2401137" cy="415836"/>
          </a:xfrm>
          <a:prstGeom prst="rect">
            <a:avLst/>
          </a:prstGeom>
        </p:spPr>
        <p:txBody>
          <a:bodyPr anchor="t" rtlCol="false" tIns="0" lIns="0" bIns="0" rIns="0">
            <a:spAutoFit/>
          </a:bodyPr>
          <a:lstStyle/>
          <a:p>
            <a:pPr algn="r">
              <a:lnSpc>
                <a:spcPts val="3329"/>
              </a:lnSpc>
            </a:pPr>
            <a:r>
              <a:rPr lang="en-US" sz="2378">
                <a:solidFill>
                  <a:srgbClr val="000000"/>
                </a:solidFill>
                <a:latin typeface="Barlow"/>
                <a:ea typeface="Barlow"/>
                <a:cs typeface="Barlow"/>
                <a:sym typeface="Barlow"/>
              </a:rPr>
              <a:t>Thynk Unlimited</a:t>
            </a:r>
          </a:p>
        </p:txBody>
      </p:sp>
      <p:sp>
        <p:nvSpPr>
          <p:cNvPr name="TextBox 24" id="24"/>
          <p:cNvSpPr txBox="true"/>
          <p:nvPr/>
        </p:nvSpPr>
        <p:spPr>
          <a:xfrm rot="0">
            <a:off x="9911844" y="7859181"/>
            <a:ext cx="8001388" cy="13519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Codec Pro"/>
                <a:ea typeface="Codec Pro"/>
                <a:cs typeface="Codec Pro"/>
                <a:sym typeface="Codec Pro"/>
              </a:rPr>
              <a:t>CDL Token's security framework is designed to provide a robust, transparent, and trustworthy platform. By prioritizing safety and integrity, we empower users to focus on trading and investing with confidence, knowing their assets and data are protected.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9628395" y="3202889"/>
            <a:ext cx="319604" cy="285896"/>
          </a:xfrm>
          <a:prstGeom prst="rect">
            <a:avLst/>
          </a:prstGeom>
          <a:solidFill>
            <a:srgbClr val="FFFFFF"/>
          </a:solidFill>
        </p:spPr>
      </p:sp>
      <p:sp>
        <p:nvSpPr>
          <p:cNvPr name="AutoShape 3" id="3"/>
          <p:cNvSpPr/>
          <p:nvPr/>
        </p:nvSpPr>
        <p:spPr>
          <a:xfrm rot="0">
            <a:off x="9628395" y="4705277"/>
            <a:ext cx="319604" cy="285896"/>
          </a:xfrm>
          <a:prstGeom prst="rect">
            <a:avLst/>
          </a:prstGeom>
          <a:solidFill>
            <a:srgbClr val="FFFFFF">
              <a:alpha val="19608"/>
            </a:srgbClr>
          </a:solidFill>
        </p:spPr>
      </p:sp>
      <p:sp>
        <p:nvSpPr>
          <p:cNvPr name="AutoShape 4" id="4"/>
          <p:cNvSpPr/>
          <p:nvPr/>
        </p:nvSpPr>
        <p:spPr>
          <a:xfrm rot="0">
            <a:off x="9628395" y="6207665"/>
            <a:ext cx="319604" cy="285896"/>
          </a:xfrm>
          <a:prstGeom prst="rect">
            <a:avLst/>
          </a:prstGeom>
          <a:solidFill>
            <a:srgbClr val="FFFFFF">
              <a:alpha val="19608"/>
            </a:srgbClr>
          </a:solidFill>
        </p:spPr>
      </p:sp>
      <p:sp>
        <p:nvSpPr>
          <p:cNvPr name="TextBox 5" id="5"/>
          <p:cNvSpPr txBox="true"/>
          <p:nvPr/>
        </p:nvSpPr>
        <p:spPr>
          <a:xfrm rot="0">
            <a:off x="1028700" y="1473561"/>
            <a:ext cx="6370994" cy="2809875"/>
          </a:xfrm>
          <a:prstGeom prst="rect">
            <a:avLst/>
          </a:prstGeom>
        </p:spPr>
        <p:txBody>
          <a:bodyPr anchor="t" rtlCol="false" tIns="0" lIns="0" bIns="0" rIns="0">
            <a:spAutoFit/>
          </a:bodyPr>
          <a:lstStyle/>
          <a:p>
            <a:pPr algn="l" marL="0" indent="0" lvl="0">
              <a:lnSpc>
                <a:spcPts val="10800"/>
              </a:lnSpc>
            </a:pPr>
            <a:r>
              <a:rPr lang="en-US" b="true" sz="9000">
                <a:solidFill>
                  <a:srgbClr val="FFFFFF"/>
                </a:solidFill>
                <a:latin typeface="PP Neue Machina Ultra-Bold"/>
                <a:ea typeface="PP Neue Machina Ultra-Bold"/>
                <a:cs typeface="PP Neue Machina Ultra-Bold"/>
                <a:sym typeface="PP Neue Machina Ultra-Bold"/>
              </a:rPr>
              <a:t>Risks and Solutions</a:t>
            </a:r>
          </a:p>
        </p:txBody>
      </p:sp>
      <p:grpSp>
        <p:nvGrpSpPr>
          <p:cNvPr name="Group 6" id="6"/>
          <p:cNvGrpSpPr/>
          <p:nvPr/>
        </p:nvGrpSpPr>
        <p:grpSpPr>
          <a:xfrm rot="0">
            <a:off x="10614749" y="1540236"/>
            <a:ext cx="6402042" cy="973505"/>
            <a:chOff x="0" y="0"/>
            <a:chExt cx="8536056" cy="1298006"/>
          </a:xfrm>
        </p:grpSpPr>
        <p:sp>
          <p:nvSpPr>
            <p:cNvPr name="TextBox 7" id="7"/>
            <p:cNvSpPr txBox="true"/>
            <p:nvPr/>
          </p:nvSpPr>
          <p:spPr>
            <a:xfrm rot="0">
              <a:off x="0" y="-66675"/>
              <a:ext cx="1027877" cy="863388"/>
            </a:xfrm>
            <a:prstGeom prst="rect">
              <a:avLst/>
            </a:prstGeom>
          </p:spPr>
          <p:txBody>
            <a:bodyPr anchor="t" rtlCol="false" tIns="0" lIns="0" bIns="0" rIns="0">
              <a:spAutoFit/>
            </a:bodyPr>
            <a:lstStyle/>
            <a:p>
              <a:pPr algn="l">
                <a:lnSpc>
                  <a:spcPts val="5134"/>
                </a:lnSpc>
              </a:pPr>
              <a:r>
                <a:rPr lang="en-US" b="true" sz="3949">
                  <a:solidFill>
                    <a:srgbClr val="FFFFFF"/>
                  </a:solidFill>
                  <a:latin typeface="PP Neue Machina Ultra-Bold"/>
                  <a:ea typeface="PP Neue Machina Ultra-Bold"/>
                  <a:cs typeface="PP Neue Machina Ultra-Bold"/>
                  <a:sym typeface="PP Neue Machina Ultra-Bold"/>
                </a:rPr>
                <a:t>01</a:t>
              </a:r>
            </a:p>
          </p:txBody>
        </p:sp>
        <p:sp>
          <p:nvSpPr>
            <p:cNvPr name="TextBox 8" id="8"/>
            <p:cNvSpPr txBox="true"/>
            <p:nvPr/>
          </p:nvSpPr>
          <p:spPr>
            <a:xfrm rot="0">
              <a:off x="1345499" y="133350"/>
              <a:ext cx="7190557" cy="1164656"/>
            </a:xfrm>
            <a:prstGeom prst="rect">
              <a:avLst/>
            </a:prstGeom>
          </p:spPr>
          <p:txBody>
            <a:bodyPr anchor="t" rtlCol="false" tIns="0" lIns="0" bIns="0" rIns="0">
              <a:spAutoFit/>
            </a:bodyPr>
            <a:lstStyle/>
            <a:p>
              <a:pPr algn="l" marL="0" indent="0" lvl="0">
                <a:lnSpc>
                  <a:spcPts val="1749"/>
                </a:lnSpc>
              </a:pPr>
              <a:r>
                <a:rPr lang="en-US" sz="1346">
                  <a:solidFill>
                    <a:srgbClr val="FFFFFF"/>
                  </a:solidFill>
                  <a:latin typeface="Neue Machina 1"/>
                  <a:ea typeface="Neue Machina 1"/>
                  <a:cs typeface="Neue Machina 1"/>
                  <a:sym typeface="Neue Machina 1"/>
                </a:rPr>
                <a:t>Market Volatility</a:t>
              </a:r>
            </a:p>
            <a:p>
              <a:pPr algn="l" marL="0" indent="0" lvl="0">
                <a:lnSpc>
                  <a:spcPts val="1749"/>
                </a:lnSpc>
              </a:pPr>
              <a:r>
                <a:rPr lang="en-US" sz="1346">
                  <a:solidFill>
                    <a:srgbClr val="FFFFFF"/>
                  </a:solidFill>
                  <a:latin typeface="Neue Machina 1"/>
                  <a:ea typeface="Neue Machina 1"/>
                  <a:cs typeface="Neue Machina 1"/>
                  <a:sym typeface="Neue Machina 1"/>
                </a:rPr>
                <a:t>Risk: Price fluctuations in the crypto market.</a:t>
              </a:r>
            </a:p>
            <a:p>
              <a:pPr algn="l" marL="0" indent="0" lvl="0">
                <a:lnSpc>
                  <a:spcPts val="1749"/>
                </a:lnSpc>
              </a:pPr>
              <a:r>
                <a:rPr lang="en-US" sz="1346">
                  <a:solidFill>
                    <a:srgbClr val="FFFFFF"/>
                  </a:solidFill>
                  <a:latin typeface="Neue Machina 1"/>
                  <a:ea typeface="Neue Machina 1"/>
                  <a:cs typeface="Neue Machina 1"/>
                  <a:sym typeface="Neue Machina 1"/>
                </a:rPr>
                <a:t>Solution: Real-time data, AI-driven analytics, and portfolio optimization to help users navigate market changes.</a:t>
              </a:r>
            </a:p>
          </p:txBody>
        </p:sp>
      </p:grpSp>
      <p:grpSp>
        <p:nvGrpSpPr>
          <p:cNvPr name="Group 9" id="9"/>
          <p:cNvGrpSpPr/>
          <p:nvPr/>
        </p:nvGrpSpPr>
        <p:grpSpPr>
          <a:xfrm rot="0">
            <a:off x="10614749" y="3042624"/>
            <a:ext cx="6402042" cy="973505"/>
            <a:chOff x="0" y="0"/>
            <a:chExt cx="8536056" cy="1298006"/>
          </a:xfrm>
        </p:grpSpPr>
        <p:sp>
          <p:nvSpPr>
            <p:cNvPr name="TextBox 10" id="10"/>
            <p:cNvSpPr txBox="true"/>
            <p:nvPr/>
          </p:nvSpPr>
          <p:spPr>
            <a:xfrm rot="0">
              <a:off x="0" y="-66675"/>
              <a:ext cx="1027877" cy="863388"/>
            </a:xfrm>
            <a:prstGeom prst="rect">
              <a:avLst/>
            </a:prstGeom>
          </p:spPr>
          <p:txBody>
            <a:bodyPr anchor="t" rtlCol="false" tIns="0" lIns="0" bIns="0" rIns="0">
              <a:spAutoFit/>
            </a:bodyPr>
            <a:lstStyle/>
            <a:p>
              <a:pPr algn="l">
                <a:lnSpc>
                  <a:spcPts val="5134"/>
                </a:lnSpc>
              </a:pPr>
              <a:r>
                <a:rPr lang="en-US" b="true" sz="3949">
                  <a:solidFill>
                    <a:srgbClr val="FFFFFF"/>
                  </a:solidFill>
                  <a:latin typeface="PP Neue Machina Ultra-Bold"/>
                  <a:ea typeface="PP Neue Machina Ultra-Bold"/>
                  <a:cs typeface="PP Neue Machina Ultra-Bold"/>
                  <a:sym typeface="PP Neue Machina Ultra-Bold"/>
                </a:rPr>
                <a:t>02</a:t>
              </a:r>
            </a:p>
          </p:txBody>
        </p:sp>
        <p:sp>
          <p:nvSpPr>
            <p:cNvPr name="TextBox 11" id="11"/>
            <p:cNvSpPr txBox="true"/>
            <p:nvPr/>
          </p:nvSpPr>
          <p:spPr>
            <a:xfrm rot="0">
              <a:off x="1345499" y="133350"/>
              <a:ext cx="7190557" cy="1164656"/>
            </a:xfrm>
            <a:prstGeom prst="rect">
              <a:avLst/>
            </a:prstGeom>
          </p:spPr>
          <p:txBody>
            <a:bodyPr anchor="t" rtlCol="false" tIns="0" lIns="0" bIns="0" rIns="0">
              <a:spAutoFit/>
            </a:bodyPr>
            <a:lstStyle/>
            <a:p>
              <a:pPr algn="l" marL="0" indent="0" lvl="0">
                <a:lnSpc>
                  <a:spcPts val="1749"/>
                </a:lnSpc>
              </a:pPr>
              <a:r>
                <a:rPr lang="en-US" sz="1346">
                  <a:solidFill>
                    <a:srgbClr val="FFFFFF"/>
                  </a:solidFill>
                  <a:latin typeface="Neue Machina 1"/>
                  <a:ea typeface="Neue Machina 1"/>
                  <a:cs typeface="Neue Machina 1"/>
                  <a:sym typeface="Neue Machina 1"/>
                </a:rPr>
                <a:t> Regulatory Uncertainty</a:t>
              </a:r>
            </a:p>
            <a:p>
              <a:pPr algn="l" marL="0" indent="0" lvl="0">
                <a:lnSpc>
                  <a:spcPts val="1749"/>
                </a:lnSpc>
              </a:pPr>
              <a:r>
                <a:rPr lang="en-US" sz="1346">
                  <a:solidFill>
                    <a:srgbClr val="FFFFFF"/>
                  </a:solidFill>
                  <a:latin typeface="Neue Machina 1"/>
                  <a:ea typeface="Neue Machina 1"/>
                  <a:cs typeface="Neue Machina 1"/>
                  <a:sym typeface="Neue Machina 1"/>
                </a:rPr>
                <a:t>Risk: Evolving regulations affecting crypto operations.</a:t>
              </a:r>
            </a:p>
            <a:p>
              <a:pPr algn="l" marL="0" indent="0" lvl="0">
                <a:lnSpc>
                  <a:spcPts val="1749"/>
                </a:lnSpc>
              </a:pPr>
              <a:r>
                <a:rPr lang="en-US" sz="1346">
                  <a:solidFill>
                    <a:srgbClr val="FFFFFF"/>
                  </a:solidFill>
                  <a:latin typeface="Neue Machina 1"/>
                  <a:ea typeface="Neue Machina 1"/>
                  <a:cs typeface="Neue Machina 1"/>
                  <a:sym typeface="Neue Machina 1"/>
                </a:rPr>
                <a:t>Solution: Focus on compliance and adaptable governance to stay aligned with regulatory requirements.</a:t>
              </a:r>
            </a:p>
          </p:txBody>
        </p:sp>
      </p:grpSp>
      <p:grpSp>
        <p:nvGrpSpPr>
          <p:cNvPr name="Group 12" id="12"/>
          <p:cNvGrpSpPr/>
          <p:nvPr/>
        </p:nvGrpSpPr>
        <p:grpSpPr>
          <a:xfrm rot="0">
            <a:off x="10614749" y="4545012"/>
            <a:ext cx="6402042" cy="973505"/>
            <a:chOff x="0" y="0"/>
            <a:chExt cx="8536056" cy="1298006"/>
          </a:xfrm>
        </p:grpSpPr>
        <p:sp>
          <p:nvSpPr>
            <p:cNvPr name="TextBox 13" id="13"/>
            <p:cNvSpPr txBox="true"/>
            <p:nvPr/>
          </p:nvSpPr>
          <p:spPr>
            <a:xfrm rot="0">
              <a:off x="0" y="-66675"/>
              <a:ext cx="1027877" cy="863388"/>
            </a:xfrm>
            <a:prstGeom prst="rect">
              <a:avLst/>
            </a:prstGeom>
          </p:spPr>
          <p:txBody>
            <a:bodyPr anchor="t" rtlCol="false" tIns="0" lIns="0" bIns="0" rIns="0">
              <a:spAutoFit/>
            </a:bodyPr>
            <a:lstStyle/>
            <a:p>
              <a:pPr algn="l">
                <a:lnSpc>
                  <a:spcPts val="5134"/>
                </a:lnSpc>
              </a:pPr>
              <a:r>
                <a:rPr lang="en-US" b="true" sz="3949">
                  <a:solidFill>
                    <a:srgbClr val="FFFFFF"/>
                  </a:solidFill>
                  <a:latin typeface="PP Neue Machina Ultra-Bold"/>
                  <a:ea typeface="PP Neue Machina Ultra-Bold"/>
                  <a:cs typeface="PP Neue Machina Ultra-Bold"/>
                  <a:sym typeface="PP Neue Machina Ultra-Bold"/>
                </a:rPr>
                <a:t>03</a:t>
              </a:r>
            </a:p>
          </p:txBody>
        </p:sp>
        <p:sp>
          <p:nvSpPr>
            <p:cNvPr name="TextBox 14" id="14"/>
            <p:cNvSpPr txBox="true"/>
            <p:nvPr/>
          </p:nvSpPr>
          <p:spPr>
            <a:xfrm rot="0">
              <a:off x="1345499" y="133350"/>
              <a:ext cx="7190557" cy="1164656"/>
            </a:xfrm>
            <a:prstGeom prst="rect">
              <a:avLst/>
            </a:prstGeom>
          </p:spPr>
          <p:txBody>
            <a:bodyPr anchor="t" rtlCol="false" tIns="0" lIns="0" bIns="0" rIns="0">
              <a:spAutoFit/>
            </a:bodyPr>
            <a:lstStyle/>
            <a:p>
              <a:pPr algn="l" marL="0" indent="0" lvl="0">
                <a:lnSpc>
                  <a:spcPts val="1749"/>
                </a:lnSpc>
              </a:pPr>
              <a:r>
                <a:rPr lang="en-US" sz="1346">
                  <a:solidFill>
                    <a:srgbClr val="FFFFFF"/>
                  </a:solidFill>
                  <a:latin typeface="Neue Machina 1"/>
                  <a:ea typeface="Neue Machina 1"/>
                  <a:cs typeface="Neue Machina 1"/>
                  <a:sym typeface="Neue Machina 1"/>
                </a:rPr>
                <a:t>Security Risks</a:t>
              </a:r>
            </a:p>
            <a:p>
              <a:pPr algn="l" marL="0" indent="0" lvl="0">
                <a:lnSpc>
                  <a:spcPts val="1749"/>
                </a:lnSpc>
              </a:pPr>
              <a:r>
                <a:rPr lang="en-US" sz="1346">
                  <a:solidFill>
                    <a:srgbClr val="FFFFFF"/>
                  </a:solidFill>
                  <a:latin typeface="Neue Machina 1"/>
                  <a:ea typeface="Neue Machina 1"/>
                  <a:cs typeface="Neue Machina 1"/>
                  <a:sym typeface="Neue Machina 1"/>
                </a:rPr>
                <a:t>Risk: Potential cyberattacks or data breaches.</a:t>
              </a:r>
            </a:p>
            <a:p>
              <a:pPr algn="l" marL="0" indent="0" lvl="0">
                <a:lnSpc>
                  <a:spcPts val="1749"/>
                </a:lnSpc>
              </a:pPr>
              <a:r>
                <a:rPr lang="en-US" sz="1346">
                  <a:solidFill>
                    <a:srgbClr val="FFFFFF"/>
                  </a:solidFill>
                  <a:latin typeface="Neue Machina 1"/>
                  <a:ea typeface="Neue Machina 1"/>
                  <a:cs typeface="Neue Machina 1"/>
                  <a:sym typeface="Neue Machina 1"/>
                </a:rPr>
                <a:t>Solution: Regular smart contract audits, secure Web3 integration, and encryption to protect user data and funds.</a:t>
              </a:r>
            </a:p>
          </p:txBody>
        </p:sp>
      </p:grpSp>
      <p:grpSp>
        <p:nvGrpSpPr>
          <p:cNvPr name="Group 15" id="15"/>
          <p:cNvGrpSpPr/>
          <p:nvPr/>
        </p:nvGrpSpPr>
        <p:grpSpPr>
          <a:xfrm rot="0">
            <a:off x="10614749" y="6047401"/>
            <a:ext cx="6402042" cy="973505"/>
            <a:chOff x="0" y="0"/>
            <a:chExt cx="8536056" cy="1298006"/>
          </a:xfrm>
        </p:grpSpPr>
        <p:sp>
          <p:nvSpPr>
            <p:cNvPr name="TextBox 16" id="16"/>
            <p:cNvSpPr txBox="true"/>
            <p:nvPr/>
          </p:nvSpPr>
          <p:spPr>
            <a:xfrm rot="0">
              <a:off x="0" y="-66675"/>
              <a:ext cx="1027877" cy="863388"/>
            </a:xfrm>
            <a:prstGeom prst="rect">
              <a:avLst/>
            </a:prstGeom>
          </p:spPr>
          <p:txBody>
            <a:bodyPr anchor="t" rtlCol="false" tIns="0" lIns="0" bIns="0" rIns="0">
              <a:spAutoFit/>
            </a:bodyPr>
            <a:lstStyle/>
            <a:p>
              <a:pPr algn="l">
                <a:lnSpc>
                  <a:spcPts val="5134"/>
                </a:lnSpc>
              </a:pPr>
              <a:r>
                <a:rPr lang="en-US" b="true" sz="3949">
                  <a:solidFill>
                    <a:srgbClr val="FFFFFF"/>
                  </a:solidFill>
                  <a:latin typeface="PP Neue Machina Ultra-Bold"/>
                  <a:ea typeface="PP Neue Machina Ultra-Bold"/>
                  <a:cs typeface="PP Neue Machina Ultra-Bold"/>
                  <a:sym typeface="PP Neue Machina Ultra-Bold"/>
                </a:rPr>
                <a:t>04</a:t>
              </a:r>
            </a:p>
          </p:txBody>
        </p:sp>
        <p:sp>
          <p:nvSpPr>
            <p:cNvPr name="TextBox 17" id="17"/>
            <p:cNvSpPr txBox="true"/>
            <p:nvPr/>
          </p:nvSpPr>
          <p:spPr>
            <a:xfrm rot="0">
              <a:off x="1345499" y="133350"/>
              <a:ext cx="7190557" cy="1164656"/>
            </a:xfrm>
            <a:prstGeom prst="rect">
              <a:avLst/>
            </a:prstGeom>
          </p:spPr>
          <p:txBody>
            <a:bodyPr anchor="t" rtlCol="false" tIns="0" lIns="0" bIns="0" rIns="0">
              <a:spAutoFit/>
            </a:bodyPr>
            <a:lstStyle/>
            <a:p>
              <a:pPr algn="l" marL="0" indent="0" lvl="0">
                <a:lnSpc>
                  <a:spcPts val="1749"/>
                </a:lnSpc>
              </a:pPr>
              <a:r>
                <a:rPr lang="en-US" sz="1346">
                  <a:solidFill>
                    <a:srgbClr val="FFFFFF"/>
                  </a:solidFill>
                  <a:latin typeface="Neue Machina 1"/>
                  <a:ea typeface="Neue Machina 1"/>
                  <a:cs typeface="Neue Machina 1"/>
                  <a:sym typeface="Neue Machina 1"/>
                </a:rPr>
                <a:t>Scalability Challenges</a:t>
              </a:r>
            </a:p>
            <a:p>
              <a:pPr algn="l" marL="0" indent="0" lvl="0">
                <a:lnSpc>
                  <a:spcPts val="1749"/>
                </a:lnSpc>
              </a:pPr>
              <a:r>
                <a:rPr lang="en-US" sz="1346">
                  <a:solidFill>
                    <a:srgbClr val="FFFFFF"/>
                  </a:solidFill>
                  <a:latin typeface="Neue Machina 1"/>
                  <a:ea typeface="Neue Machina 1"/>
                  <a:cs typeface="Neue Machina 1"/>
                  <a:sym typeface="Neue Machina 1"/>
                </a:rPr>
                <a:t>Risk: Increased demand could impact platform performance.</a:t>
              </a:r>
            </a:p>
            <a:p>
              <a:pPr algn="l" marL="0" indent="0" lvl="0">
                <a:lnSpc>
                  <a:spcPts val="1749"/>
                </a:lnSpc>
              </a:pPr>
              <a:r>
                <a:rPr lang="en-US" sz="1346">
                  <a:solidFill>
                    <a:srgbClr val="FFFFFF"/>
                  </a:solidFill>
                  <a:latin typeface="Neue Machina 1"/>
                  <a:ea typeface="Neue Machina 1"/>
                  <a:cs typeface="Neue Machina 1"/>
                  <a:sym typeface="Neue Machina 1"/>
                </a:rPr>
                <a:t>Solution: Smart contract automation and continuous innovation to optimize scalability.</a:t>
              </a:r>
            </a:p>
          </p:txBody>
        </p:sp>
      </p:grpSp>
      <p:grpSp>
        <p:nvGrpSpPr>
          <p:cNvPr name="Group 18" id="18"/>
          <p:cNvGrpSpPr/>
          <p:nvPr/>
        </p:nvGrpSpPr>
        <p:grpSpPr>
          <a:xfrm rot="0">
            <a:off x="10614749" y="7845064"/>
            <a:ext cx="6402042" cy="973505"/>
            <a:chOff x="0" y="0"/>
            <a:chExt cx="8536056" cy="1298006"/>
          </a:xfrm>
        </p:grpSpPr>
        <p:sp>
          <p:nvSpPr>
            <p:cNvPr name="TextBox 19" id="19"/>
            <p:cNvSpPr txBox="true"/>
            <p:nvPr/>
          </p:nvSpPr>
          <p:spPr>
            <a:xfrm rot="0">
              <a:off x="0" y="-66675"/>
              <a:ext cx="1027877" cy="863388"/>
            </a:xfrm>
            <a:prstGeom prst="rect">
              <a:avLst/>
            </a:prstGeom>
          </p:spPr>
          <p:txBody>
            <a:bodyPr anchor="t" rtlCol="false" tIns="0" lIns="0" bIns="0" rIns="0">
              <a:spAutoFit/>
            </a:bodyPr>
            <a:lstStyle/>
            <a:p>
              <a:pPr algn="l">
                <a:lnSpc>
                  <a:spcPts val="5134"/>
                </a:lnSpc>
              </a:pPr>
              <a:r>
                <a:rPr lang="en-US" b="true" sz="3949">
                  <a:solidFill>
                    <a:srgbClr val="FFFFFF"/>
                  </a:solidFill>
                  <a:latin typeface="PP Neue Machina Ultra-Bold"/>
                  <a:ea typeface="PP Neue Machina Ultra-Bold"/>
                  <a:cs typeface="PP Neue Machina Ultra-Bold"/>
                  <a:sym typeface="PP Neue Machina Ultra-Bold"/>
                </a:rPr>
                <a:t>05</a:t>
              </a:r>
            </a:p>
          </p:txBody>
        </p:sp>
        <p:sp>
          <p:nvSpPr>
            <p:cNvPr name="TextBox 20" id="20"/>
            <p:cNvSpPr txBox="true"/>
            <p:nvPr/>
          </p:nvSpPr>
          <p:spPr>
            <a:xfrm rot="0">
              <a:off x="1345499" y="133350"/>
              <a:ext cx="7190557" cy="1164656"/>
            </a:xfrm>
            <a:prstGeom prst="rect">
              <a:avLst/>
            </a:prstGeom>
          </p:spPr>
          <p:txBody>
            <a:bodyPr anchor="t" rtlCol="false" tIns="0" lIns="0" bIns="0" rIns="0">
              <a:spAutoFit/>
            </a:bodyPr>
            <a:lstStyle/>
            <a:p>
              <a:pPr algn="l" marL="0" indent="0" lvl="0">
                <a:lnSpc>
                  <a:spcPts val="1749"/>
                </a:lnSpc>
              </a:pPr>
              <a:r>
                <a:rPr lang="en-US" sz="1346">
                  <a:solidFill>
                    <a:srgbClr val="FFFFFF"/>
                  </a:solidFill>
                  <a:latin typeface="Neue Machina 1"/>
                  <a:ea typeface="Neue Machina 1"/>
                  <a:cs typeface="Neue Machina 1"/>
                  <a:sym typeface="Neue Machina 1"/>
                </a:rPr>
                <a:t>Competition</a:t>
              </a:r>
            </a:p>
            <a:p>
              <a:pPr algn="l" marL="0" indent="0" lvl="0">
                <a:lnSpc>
                  <a:spcPts val="1749"/>
                </a:lnSpc>
              </a:pPr>
              <a:r>
                <a:rPr lang="en-US" sz="1346">
                  <a:solidFill>
                    <a:srgbClr val="FFFFFF"/>
                  </a:solidFill>
                  <a:latin typeface="Neue Machina 1"/>
                  <a:ea typeface="Neue Machina 1"/>
                  <a:cs typeface="Neue Machina 1"/>
                  <a:sym typeface="Neue Machina 1"/>
                </a:rPr>
                <a:t>Risk: Competition from established crypto data platforms.</a:t>
              </a:r>
            </a:p>
            <a:p>
              <a:pPr algn="l" marL="0" indent="0" lvl="0">
                <a:lnSpc>
                  <a:spcPts val="1749"/>
                </a:lnSpc>
              </a:pPr>
              <a:r>
                <a:rPr lang="en-US" sz="1346">
                  <a:solidFill>
                    <a:srgbClr val="FFFFFF"/>
                  </a:solidFill>
                  <a:latin typeface="Neue Machina 1"/>
                  <a:ea typeface="Neue Machina 1"/>
                  <a:cs typeface="Neue Machina 1"/>
                  <a:sym typeface="Neue Machina 1"/>
                </a:rPr>
                <a:t>Solution: Offer institutional-grade insights, AI-powered tools, and cross-platform accessibility to stand out.</a:t>
              </a:r>
            </a:p>
          </p:txBody>
        </p:sp>
      </p:grpSp>
      <p:sp>
        <p:nvSpPr>
          <p:cNvPr name="Freeform 21" id="21" descr="3D Smooth Gradient  Pentagon"/>
          <p:cNvSpPr/>
          <p:nvPr/>
        </p:nvSpPr>
        <p:spPr>
          <a:xfrm flipH="false" flipV="false" rot="-1898322">
            <a:off x="-1877831" y="552866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22" id="22"/>
          <p:cNvGrpSpPr/>
          <p:nvPr/>
        </p:nvGrpSpPr>
        <p:grpSpPr>
          <a:xfrm rot="0">
            <a:off x="0" y="0"/>
            <a:ext cx="18288000" cy="1283061"/>
            <a:chOff x="0" y="0"/>
            <a:chExt cx="9414331" cy="660497"/>
          </a:xfrm>
        </p:grpSpPr>
        <p:sp>
          <p:nvSpPr>
            <p:cNvPr name="Freeform 23" id="23"/>
            <p:cNvSpPr/>
            <p:nvPr/>
          </p:nvSpPr>
          <p:spPr>
            <a:xfrm flipH="false" flipV="false" rot="0">
              <a:off x="0" y="0"/>
              <a:ext cx="9414331" cy="660497"/>
            </a:xfrm>
            <a:custGeom>
              <a:avLst/>
              <a:gdLst/>
              <a:ahLst/>
              <a:cxnLst/>
              <a:rect r="r" b="b" t="t" l="l"/>
              <a:pathLst>
                <a:path h="660497" w="9414331">
                  <a:moveTo>
                    <a:pt x="0" y="0"/>
                  </a:moveTo>
                  <a:lnTo>
                    <a:pt x="9414331" y="0"/>
                  </a:lnTo>
                  <a:lnTo>
                    <a:pt x="9414331" y="660497"/>
                  </a:lnTo>
                  <a:lnTo>
                    <a:pt x="0" y="66049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4" id="24"/>
            <p:cNvSpPr txBox="true"/>
            <p:nvPr/>
          </p:nvSpPr>
          <p:spPr>
            <a:xfrm>
              <a:off x="0" y="-38100"/>
              <a:ext cx="9414331" cy="69859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9220200" cy="10287000"/>
            <a:chOff x="0" y="0"/>
            <a:chExt cx="2428365" cy="2709333"/>
          </a:xfrm>
        </p:grpSpPr>
        <p:sp>
          <p:nvSpPr>
            <p:cNvPr name="Freeform 3" id="3"/>
            <p:cNvSpPr/>
            <p:nvPr/>
          </p:nvSpPr>
          <p:spPr>
            <a:xfrm flipH="false" flipV="false" rot="0">
              <a:off x="0" y="0"/>
              <a:ext cx="2428365" cy="2709333"/>
            </a:xfrm>
            <a:custGeom>
              <a:avLst/>
              <a:gdLst/>
              <a:ahLst/>
              <a:cxnLst/>
              <a:rect r="r" b="b" t="t" l="l"/>
              <a:pathLst>
                <a:path h="2709333" w="2428365">
                  <a:moveTo>
                    <a:pt x="0" y="0"/>
                  </a:moveTo>
                  <a:lnTo>
                    <a:pt x="2428365" y="0"/>
                  </a:lnTo>
                  <a:lnTo>
                    <a:pt x="2428365" y="2709333"/>
                  </a:lnTo>
                  <a:lnTo>
                    <a:pt x="0" y="2709333"/>
                  </a:lnTo>
                  <a:close/>
                </a:path>
              </a:pathLst>
            </a:custGeom>
            <a:solidFill>
              <a:srgbClr val="0E1426"/>
            </a:solidFill>
          </p:spPr>
        </p:sp>
        <p:sp>
          <p:nvSpPr>
            <p:cNvPr name="TextBox 4" id="4"/>
            <p:cNvSpPr txBox="true"/>
            <p:nvPr/>
          </p:nvSpPr>
          <p:spPr>
            <a:xfrm>
              <a:off x="0" y="-76200"/>
              <a:ext cx="2428365" cy="2785533"/>
            </a:xfrm>
            <a:prstGeom prst="rect">
              <a:avLst/>
            </a:prstGeom>
          </p:spPr>
          <p:txBody>
            <a:bodyPr anchor="ctr" rtlCol="false" tIns="50800" lIns="50800" bIns="50800" rIns="50800"/>
            <a:lstStyle/>
            <a:p>
              <a:pPr algn="ctr">
                <a:lnSpc>
                  <a:spcPts val="3150"/>
                </a:lnSpc>
              </a:pPr>
            </a:p>
          </p:txBody>
        </p:sp>
      </p:grpSp>
      <p:grpSp>
        <p:nvGrpSpPr>
          <p:cNvPr name="Group 5" id="5"/>
          <p:cNvGrpSpPr/>
          <p:nvPr/>
        </p:nvGrpSpPr>
        <p:grpSpPr>
          <a:xfrm rot="0">
            <a:off x="269319" y="2492886"/>
            <a:ext cx="8371765" cy="7794114"/>
            <a:chOff x="0" y="0"/>
            <a:chExt cx="6350000" cy="5911850"/>
          </a:xfrm>
        </p:grpSpPr>
        <p:sp>
          <p:nvSpPr>
            <p:cNvPr name="Freeform 6" id="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32776" t="0" r="-32776" b="0"/>
              </a:stretch>
            </a:blipFill>
          </p:spPr>
        </p:sp>
      </p:grpSp>
      <p:grpSp>
        <p:nvGrpSpPr>
          <p:cNvPr name="Group 7" id="7"/>
          <p:cNvGrpSpPr/>
          <p:nvPr/>
        </p:nvGrpSpPr>
        <p:grpSpPr>
          <a:xfrm rot="0">
            <a:off x="10604500" y="1324322"/>
            <a:ext cx="6578585" cy="7155488"/>
            <a:chOff x="0" y="0"/>
            <a:chExt cx="8771446" cy="9540651"/>
          </a:xfrm>
        </p:grpSpPr>
        <p:sp>
          <p:nvSpPr>
            <p:cNvPr name="TextBox 8" id="8"/>
            <p:cNvSpPr txBox="true"/>
            <p:nvPr/>
          </p:nvSpPr>
          <p:spPr>
            <a:xfrm rot="0">
              <a:off x="0" y="19050"/>
              <a:ext cx="8771446" cy="5162550"/>
            </a:xfrm>
            <a:prstGeom prst="rect">
              <a:avLst/>
            </a:prstGeom>
          </p:spPr>
          <p:txBody>
            <a:bodyPr anchor="t" rtlCol="false" tIns="0" lIns="0" bIns="0" rIns="0">
              <a:spAutoFit/>
            </a:bodyPr>
            <a:lstStyle/>
            <a:p>
              <a:pPr algn="l" marL="0" indent="0" lvl="0">
                <a:lnSpc>
                  <a:spcPts val="9900"/>
                </a:lnSpc>
              </a:pPr>
              <a:r>
                <a:rPr lang="en-US" b="true" sz="9000">
                  <a:solidFill>
                    <a:srgbClr val="F4F6FC"/>
                  </a:solidFill>
                  <a:latin typeface="PP Neue Machina Ultra-Bold"/>
                  <a:ea typeface="PP Neue Machina Ultra-Bold"/>
                  <a:cs typeface="PP Neue Machina Ultra-Bold"/>
                  <a:sym typeface="PP Neue Machina Ultra-Bold"/>
                </a:rPr>
                <a:t>CDL TOKEN DAPP</a:t>
              </a:r>
            </a:p>
          </p:txBody>
        </p:sp>
        <p:sp>
          <p:nvSpPr>
            <p:cNvPr name="TextBox 9" id="9"/>
            <p:cNvSpPr txBox="true"/>
            <p:nvPr/>
          </p:nvSpPr>
          <p:spPr>
            <a:xfrm rot="0">
              <a:off x="0" y="5683486"/>
              <a:ext cx="8771446" cy="1584157"/>
            </a:xfrm>
            <a:prstGeom prst="rect">
              <a:avLst/>
            </a:prstGeom>
          </p:spPr>
          <p:txBody>
            <a:bodyPr anchor="t" rtlCol="false" tIns="0" lIns="0" bIns="0" rIns="0">
              <a:spAutoFit/>
            </a:bodyPr>
            <a:lstStyle/>
            <a:p>
              <a:pPr algn="l" marL="0" indent="0" lvl="0">
                <a:lnSpc>
                  <a:spcPts val="1598"/>
                </a:lnSpc>
                <a:spcBef>
                  <a:spcPct val="0"/>
                </a:spcBef>
              </a:pPr>
              <a:r>
                <a:rPr lang="en-US" sz="1065">
                  <a:solidFill>
                    <a:srgbClr val="FFFFFF"/>
                  </a:solidFill>
                  <a:latin typeface="Neue Machina 2"/>
                  <a:ea typeface="Neue Machina 2"/>
                  <a:cs typeface="Neue Machina 2"/>
                  <a:sym typeface="Neue Machina 2"/>
                </a:rPr>
                <a:t>The CDL Token DApp is a cutting-edge decentralized application designed to provide users with powerful tools for trading and investing in the crypto space. Built on the Ethereum and BNB blockchains, the CDL Token DApp offers a wide range of features including real-time data feeds, AI-driven analytics, smart contract automation, and decentralized governance. This platform empowers users to make informed decisions, optimize portfolios, and engage in the growing world of decentralized finance (DeFi) with transparency and securit</a:t>
              </a:r>
            </a:p>
          </p:txBody>
        </p:sp>
        <p:sp>
          <p:nvSpPr>
            <p:cNvPr name="TextBox 10" id="10"/>
            <p:cNvSpPr txBox="true"/>
            <p:nvPr/>
          </p:nvSpPr>
          <p:spPr>
            <a:xfrm rot="0">
              <a:off x="0" y="8021402"/>
              <a:ext cx="8771446" cy="1519249"/>
            </a:xfrm>
            <a:prstGeom prst="rect">
              <a:avLst/>
            </a:prstGeom>
          </p:spPr>
          <p:txBody>
            <a:bodyPr anchor="t" rtlCol="false" tIns="0" lIns="0" bIns="0" rIns="0">
              <a:spAutoFit/>
            </a:bodyPr>
            <a:lstStyle/>
            <a:p>
              <a:pPr algn="l" marL="0" indent="0" lvl="0">
                <a:lnSpc>
                  <a:spcPts val="1827"/>
                </a:lnSpc>
                <a:spcBef>
                  <a:spcPct val="0"/>
                </a:spcBef>
              </a:pPr>
              <a:r>
                <a:rPr lang="en-US" sz="1218">
                  <a:solidFill>
                    <a:srgbClr val="FFFFFF"/>
                  </a:solidFill>
                  <a:latin typeface="Neue Machina 2"/>
                  <a:ea typeface="Neue Machina 2"/>
                  <a:cs typeface="Neue Machina 2"/>
                  <a:sym typeface="Neue Machina 2"/>
                </a:rPr>
                <a:t>CDL Token DApp bridges the gap between individual traders and institutional-grade financial tools. Whether you’re a novice or experienced trader, the CDL Token DApp provides accessible and innovative solutions to enhance your trading strategies. With features like data analytics, AI-powered insights, and staking rewards, the CDL Token DApp is poised to redefine the future of crypto trading.</a:t>
              </a:r>
            </a:p>
          </p:txBody>
        </p:sp>
      </p:grpSp>
      <p:sp>
        <p:nvSpPr>
          <p:cNvPr name="Freeform 11" id="11" descr="3D Smooth Gradient  Pentagon"/>
          <p:cNvSpPr/>
          <p:nvPr/>
        </p:nvSpPr>
        <p:spPr>
          <a:xfrm flipH="false" flipV="false" rot="-1898322">
            <a:off x="14905080" y="-473124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66930" y="1485900"/>
            <a:ext cx="12734391" cy="8229600"/>
          </a:xfrm>
          <a:custGeom>
            <a:avLst/>
            <a:gdLst/>
            <a:ahLst/>
            <a:cxnLst/>
            <a:rect r="r" b="b" t="t" l="l"/>
            <a:pathLst>
              <a:path h="8229600" w="12734391">
                <a:moveTo>
                  <a:pt x="0" y="0"/>
                </a:moveTo>
                <a:lnTo>
                  <a:pt x="12734391" y="0"/>
                </a:lnTo>
                <a:lnTo>
                  <a:pt x="12734391" y="8229600"/>
                </a:lnTo>
                <a:lnTo>
                  <a:pt x="0" y="8229600"/>
                </a:lnTo>
                <a:lnTo>
                  <a:pt x="0" y="0"/>
                </a:lnTo>
                <a:close/>
              </a:path>
            </a:pathLst>
          </a:custGeom>
          <a:blipFill>
            <a:blip r:embed="rId2">
              <a:alphaModFix amt="43999"/>
            </a:blip>
            <a:stretch>
              <a:fillRect l="0" t="0" r="0" b="0"/>
            </a:stretch>
          </a:blipFill>
        </p:spPr>
      </p:sp>
      <p:sp>
        <p:nvSpPr>
          <p:cNvPr name="TextBox 3" id="3"/>
          <p:cNvSpPr txBox="true"/>
          <p:nvPr/>
        </p:nvSpPr>
        <p:spPr>
          <a:xfrm rot="0">
            <a:off x="1913653" y="3762069"/>
            <a:ext cx="14460695" cy="3209925"/>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PP Neue Machina Ultra-Bold"/>
                <a:ea typeface="PP Neue Machina Ultra-Bold"/>
                <a:cs typeface="PP Neue Machina Ultra-Bold"/>
                <a:sym typeface="PP Neue Machina Ultra-Bold"/>
              </a:rPr>
              <a:t>Empowering the Future of Crypto Trading with CDL Token: Where Innovation Fuels Success.</a:t>
            </a:r>
          </a:p>
        </p:txBody>
      </p:sp>
      <p:sp>
        <p:nvSpPr>
          <p:cNvPr name="TextBox 4" id="4"/>
          <p:cNvSpPr txBox="true"/>
          <p:nvPr/>
        </p:nvSpPr>
        <p:spPr>
          <a:xfrm rot="0">
            <a:off x="2925808" y="3248331"/>
            <a:ext cx="11795447"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600FE"/>
                </a:solidFill>
                <a:latin typeface="Neue Machina 2 Ultra-Bold"/>
                <a:ea typeface="Neue Machina 2 Ultra-Bold"/>
                <a:cs typeface="Neue Machina 2 Ultra-Bold"/>
                <a:sym typeface="Neue Machina 2 Ultra-Bold"/>
              </a:rPr>
              <a:t>Pioneering the Future of Crypto Trading and Innovation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43705" y="550732"/>
            <a:ext cx="12929436" cy="1276350"/>
          </a:xfrm>
          <a:prstGeom prst="rect">
            <a:avLst/>
          </a:prstGeom>
        </p:spPr>
        <p:txBody>
          <a:bodyPr anchor="t" rtlCol="false" tIns="0" lIns="0" bIns="0" rIns="0">
            <a:spAutoFit/>
          </a:bodyPr>
          <a:lstStyle/>
          <a:p>
            <a:pPr algn="l" marL="0" indent="0" lvl="0">
              <a:lnSpc>
                <a:spcPts val="9600"/>
              </a:lnSpc>
            </a:pPr>
            <a:r>
              <a:rPr lang="en-US" b="true" sz="8000">
                <a:solidFill>
                  <a:srgbClr val="F4F6FC"/>
                </a:solidFill>
                <a:latin typeface="PP Neue Machina Ultra-Bold"/>
                <a:ea typeface="PP Neue Machina Ultra-Bold"/>
                <a:cs typeface="PP Neue Machina Ultra-Bold"/>
                <a:sym typeface="PP Neue Machina Ultra-Bold"/>
              </a:rPr>
              <a:t>Table of content</a:t>
            </a:r>
          </a:p>
        </p:txBody>
      </p:sp>
      <p:sp>
        <p:nvSpPr>
          <p:cNvPr name="TextBox 3" id="3"/>
          <p:cNvSpPr txBox="true"/>
          <p:nvPr/>
        </p:nvSpPr>
        <p:spPr>
          <a:xfrm rot="0">
            <a:off x="1043705" y="1799087"/>
            <a:ext cx="11075869" cy="5102606"/>
          </a:xfrm>
          <a:prstGeom prst="rect">
            <a:avLst/>
          </a:prstGeom>
        </p:spPr>
        <p:txBody>
          <a:bodyPr anchor="t" rtlCol="false" tIns="0" lIns="0" bIns="0" rIns="0">
            <a:spAutoFit/>
          </a:bodyPr>
          <a:lstStyle/>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CDL TOKEN INTRODUCTION 03</a:t>
            </a:r>
          </a:p>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ABOUT US CDL TOKEN 04</a:t>
            </a:r>
          </a:p>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CDL TOKEN STRATEGIES 05</a:t>
            </a:r>
          </a:p>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CDL TOKEN ECOSYSTEM 06</a:t>
            </a:r>
          </a:p>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ROADMAP &amp; MILESTONE 12</a:t>
            </a:r>
          </a:p>
          <a:p>
            <a:pPr algn="l" marL="604519" indent="-302260" lvl="1">
              <a:lnSpc>
                <a:spcPts val="6831"/>
              </a:lnSpc>
              <a:buFont typeface="Arial"/>
              <a:buChar char="•"/>
            </a:pPr>
            <a:r>
              <a:rPr lang="en-US" sz="2799" u="none">
                <a:solidFill>
                  <a:srgbClr val="F4F6FC"/>
                </a:solidFill>
                <a:latin typeface="Neue Machina 2"/>
                <a:ea typeface="Neue Machina 2"/>
                <a:cs typeface="Neue Machina 2"/>
                <a:sym typeface="Neue Machina 2"/>
              </a:rPr>
              <a:t>OUR TEAM AND PARTNERS 21/22</a:t>
            </a:r>
          </a:p>
        </p:txBody>
      </p:sp>
      <p:sp>
        <p:nvSpPr>
          <p:cNvPr name="TextBox 4" id="4"/>
          <p:cNvSpPr txBox="true"/>
          <p:nvPr/>
        </p:nvSpPr>
        <p:spPr>
          <a:xfrm rot="0">
            <a:off x="1043705" y="7686758"/>
            <a:ext cx="9156595" cy="1917065"/>
          </a:xfrm>
          <a:prstGeom prst="rect">
            <a:avLst/>
          </a:prstGeom>
        </p:spPr>
        <p:txBody>
          <a:bodyPr anchor="t" rtlCol="false" tIns="0" lIns="0" bIns="0" rIns="0">
            <a:spAutoFit/>
          </a:bodyPr>
          <a:lstStyle/>
          <a:p>
            <a:pPr algn="l" marL="0" indent="0" lvl="0">
              <a:lnSpc>
                <a:spcPts val="5200"/>
              </a:lnSpc>
            </a:pPr>
            <a:r>
              <a:rPr lang="en-US" sz="2600">
                <a:solidFill>
                  <a:srgbClr val="F4F6FC"/>
                </a:solidFill>
                <a:latin typeface="Neue Machina 1"/>
                <a:ea typeface="Neue Machina 1"/>
                <a:cs typeface="Neue Machina 1"/>
                <a:sym typeface="Neue Machina 1"/>
              </a:rPr>
              <a:t>This table of contents provides a basic outline of the contents of the whitepaper, focusing on the essential aspects of the crypto data live.</a:t>
            </a:r>
          </a:p>
        </p:txBody>
      </p:sp>
      <p:grpSp>
        <p:nvGrpSpPr>
          <p:cNvPr name="Group 5" id="5"/>
          <p:cNvGrpSpPr/>
          <p:nvPr/>
        </p:nvGrpSpPr>
        <p:grpSpPr>
          <a:xfrm rot="0">
            <a:off x="12119574" y="3266052"/>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F600FE"/>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A136FF"/>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A136FF"/>
              </a:solidFill>
            </p:spPr>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97349" y="477991"/>
            <a:ext cx="862702" cy="1189934"/>
          </a:xfrm>
          <a:custGeom>
            <a:avLst/>
            <a:gdLst/>
            <a:ahLst/>
            <a:cxnLst/>
            <a:rect r="r" b="b" t="t" l="l"/>
            <a:pathLst>
              <a:path h="1189934" w="862702">
                <a:moveTo>
                  <a:pt x="0" y="0"/>
                </a:moveTo>
                <a:lnTo>
                  <a:pt x="862702" y="0"/>
                </a:lnTo>
                <a:lnTo>
                  <a:pt x="862702" y="1189935"/>
                </a:lnTo>
                <a:lnTo>
                  <a:pt x="0" y="11899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65666" y="2658526"/>
            <a:ext cx="9701358" cy="5602534"/>
          </a:xfrm>
          <a:custGeom>
            <a:avLst/>
            <a:gdLst/>
            <a:ahLst/>
            <a:cxnLst/>
            <a:rect r="r" b="b" t="t" l="l"/>
            <a:pathLst>
              <a:path h="5602534" w="9701358">
                <a:moveTo>
                  <a:pt x="0" y="0"/>
                </a:moveTo>
                <a:lnTo>
                  <a:pt x="9701358" y="0"/>
                </a:lnTo>
                <a:lnTo>
                  <a:pt x="9701358" y="5602534"/>
                </a:lnTo>
                <a:lnTo>
                  <a:pt x="0" y="5602534"/>
                </a:lnTo>
                <a:lnTo>
                  <a:pt x="0" y="0"/>
                </a:lnTo>
                <a:close/>
              </a:path>
            </a:pathLst>
          </a:custGeom>
          <a:blipFill>
            <a:blip r:embed="rId4"/>
            <a:stretch>
              <a:fillRect l="0" t="0" r="0" b="0"/>
            </a:stretch>
          </a:blipFill>
        </p:spPr>
      </p:sp>
      <p:sp>
        <p:nvSpPr>
          <p:cNvPr name="Freeform 4" id="4"/>
          <p:cNvSpPr/>
          <p:nvPr/>
        </p:nvSpPr>
        <p:spPr>
          <a:xfrm flipH="false" flipV="false" rot="0">
            <a:off x="12579875" y="3659996"/>
            <a:ext cx="614028" cy="622557"/>
          </a:xfrm>
          <a:custGeom>
            <a:avLst/>
            <a:gdLst/>
            <a:ahLst/>
            <a:cxnLst/>
            <a:rect r="r" b="b" t="t" l="l"/>
            <a:pathLst>
              <a:path h="622557" w="614028">
                <a:moveTo>
                  <a:pt x="0" y="0"/>
                </a:moveTo>
                <a:lnTo>
                  <a:pt x="614029" y="0"/>
                </a:lnTo>
                <a:lnTo>
                  <a:pt x="614029" y="622557"/>
                </a:lnTo>
                <a:lnTo>
                  <a:pt x="0" y="622557"/>
                </a:lnTo>
                <a:lnTo>
                  <a:pt x="0" y="0"/>
                </a:lnTo>
                <a:close/>
              </a:path>
            </a:pathLst>
          </a:custGeom>
          <a:blipFill>
            <a:blip r:embed="rId5"/>
            <a:stretch>
              <a:fillRect l="0" t="0" r="0" b="0"/>
            </a:stretch>
          </a:blipFill>
        </p:spPr>
      </p:sp>
      <p:sp>
        <p:nvSpPr>
          <p:cNvPr name="TextBox 5" id="5"/>
          <p:cNvSpPr txBox="true"/>
          <p:nvPr/>
        </p:nvSpPr>
        <p:spPr>
          <a:xfrm rot="0">
            <a:off x="1028700" y="553501"/>
            <a:ext cx="5653311" cy="2105025"/>
          </a:xfrm>
          <a:prstGeom prst="rect">
            <a:avLst/>
          </a:prstGeom>
        </p:spPr>
        <p:txBody>
          <a:bodyPr anchor="t" rtlCol="false" tIns="0" lIns="0" bIns="0" rIns="0">
            <a:spAutoFit/>
          </a:bodyPr>
          <a:lstStyle/>
          <a:p>
            <a:pPr algn="ctr">
              <a:lnSpc>
                <a:spcPts val="8400"/>
              </a:lnSpc>
              <a:spcBef>
                <a:spcPct val="0"/>
              </a:spcBef>
            </a:pPr>
            <a:r>
              <a:rPr lang="en-US" b="true" sz="6000">
                <a:solidFill>
                  <a:srgbClr val="FFFFFF"/>
                </a:solidFill>
                <a:latin typeface="Neue Machina 1 Ultra-Bold"/>
                <a:ea typeface="Neue Machina 1 Ultra-Bold"/>
                <a:cs typeface="Neue Machina 1 Ultra-Bold"/>
                <a:sym typeface="Neue Machina 1 Ultra-Bold"/>
              </a:rPr>
              <a:t>CDL Token</a:t>
            </a:r>
            <a:r>
              <a:rPr lang="en-US" b="true" sz="6000">
                <a:solidFill>
                  <a:srgbClr val="FFFFFF"/>
                </a:solidFill>
                <a:latin typeface="Neue Machina 1 Ultra-Bold"/>
                <a:ea typeface="Neue Machina 1 Ultra-Bold"/>
                <a:cs typeface="Neue Machina 1 Ultra-Bold"/>
                <a:sym typeface="Neue Machina 1 Ultra-Bold"/>
              </a:rPr>
              <a:t> </a:t>
            </a:r>
          </a:p>
          <a:p>
            <a:pPr algn="ctr">
              <a:lnSpc>
                <a:spcPts val="8400"/>
              </a:lnSpc>
              <a:spcBef>
                <a:spcPct val="0"/>
              </a:spcBef>
            </a:pPr>
            <a:r>
              <a:rPr lang="en-US" b="true" sz="6000">
                <a:solidFill>
                  <a:srgbClr val="FFFFFF"/>
                </a:solidFill>
                <a:latin typeface="Neue Machina 1 Ultra-Bold"/>
                <a:ea typeface="Neue Machina 1 Ultra-Bold"/>
                <a:cs typeface="Neue Machina 1 Ultra-Bold"/>
                <a:sym typeface="Neue Machina 1 Ultra-Bold"/>
              </a:rPr>
              <a:t>Headquarters</a:t>
            </a:r>
          </a:p>
        </p:txBody>
      </p:sp>
      <p:sp>
        <p:nvSpPr>
          <p:cNvPr name="Freeform 6" id="6" descr="3D Smooth Gradient  Pentagon"/>
          <p:cNvSpPr/>
          <p:nvPr/>
        </p:nvSpPr>
        <p:spPr>
          <a:xfrm flipH="false" flipV="false" rot="-1898322">
            <a:off x="-1532339" y="6968215"/>
            <a:ext cx="8700980" cy="8722787"/>
          </a:xfrm>
          <a:custGeom>
            <a:avLst/>
            <a:gdLst/>
            <a:ahLst/>
            <a:cxnLst/>
            <a:rect r="r" b="b" t="t" l="l"/>
            <a:pathLst>
              <a:path h="8722787" w="8700980">
                <a:moveTo>
                  <a:pt x="0" y="0"/>
                </a:moveTo>
                <a:lnTo>
                  <a:pt x="8700981" y="0"/>
                </a:lnTo>
                <a:lnTo>
                  <a:pt x="8700981" y="8722787"/>
                </a:lnTo>
                <a:lnTo>
                  <a:pt x="0" y="8722787"/>
                </a:lnTo>
                <a:lnTo>
                  <a:pt x="0" y="0"/>
                </a:lnTo>
                <a:close/>
              </a:path>
            </a:pathLst>
          </a:custGeom>
          <a:blipFill>
            <a:blip r:embed="rId6">
              <a:alphaModFix amt="29000"/>
            </a:blip>
            <a:stretch>
              <a:fillRect l="0" t="0" r="0" b="0"/>
            </a:stretch>
          </a:blipFill>
        </p:spPr>
      </p:sp>
      <p:sp>
        <p:nvSpPr>
          <p:cNvPr name="TextBox 7" id="7"/>
          <p:cNvSpPr txBox="true"/>
          <p:nvPr/>
        </p:nvSpPr>
        <p:spPr>
          <a:xfrm rot="0">
            <a:off x="1028700" y="2927694"/>
            <a:ext cx="7058500" cy="63334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Neue Machina 2"/>
                <a:ea typeface="Neue Machina 2"/>
                <a:cs typeface="Neue Machina 2"/>
                <a:sym typeface="Neue Machina 2"/>
              </a:rPr>
              <a:t>CDL Token is headquartered in the financial heart of London, a global hub for innovation, technology, and finance. This strategic location places CDL Token at the epicenter of the world’s leading crypto and blockchain advancements, fostering collaboration with top-tier institutions and a vibrant community of blockchain enthusiasts.</a:t>
            </a:r>
          </a:p>
          <a:p>
            <a:pPr algn="l">
              <a:lnSpc>
                <a:spcPts val="2659"/>
              </a:lnSpc>
              <a:spcBef>
                <a:spcPct val="0"/>
              </a:spcBef>
            </a:pPr>
          </a:p>
          <a:p>
            <a:pPr algn="l">
              <a:lnSpc>
                <a:spcPts val="2659"/>
              </a:lnSpc>
              <a:spcBef>
                <a:spcPct val="0"/>
              </a:spcBef>
            </a:pPr>
            <a:r>
              <a:rPr lang="en-US" sz="1899">
                <a:solidFill>
                  <a:srgbClr val="FFFFFF"/>
                </a:solidFill>
                <a:latin typeface="Neue Machina 2"/>
                <a:ea typeface="Neue Machina 2"/>
                <a:cs typeface="Neue Machina 2"/>
                <a:sym typeface="Neue Machina 2"/>
              </a:rPr>
              <a:t>From our London base, we drive the development of cutting-edge tools and solutions, ensuring CDL Token remains at the forefront of decentralized finance (DeFi). With a commitment to transparency, security, and innovation, our headquarters serves as the command center for delivering exceptional value to our users and partners worldwide.</a:t>
            </a:r>
          </a:p>
          <a:p>
            <a:pPr algn="l">
              <a:lnSpc>
                <a:spcPts val="2659"/>
              </a:lnSpc>
              <a:spcBef>
                <a:spcPct val="0"/>
              </a:spcBef>
            </a:pPr>
          </a:p>
          <a:p>
            <a:pPr algn="l">
              <a:lnSpc>
                <a:spcPts val="2659"/>
              </a:lnSpc>
              <a:spcBef>
                <a:spcPct val="0"/>
              </a:spcBef>
            </a:pPr>
            <a:r>
              <a:rPr lang="en-US" b="true" sz="1899">
                <a:solidFill>
                  <a:srgbClr val="FFFFFF"/>
                </a:solidFill>
                <a:latin typeface="Neue Machina 2 Ultra-Bold"/>
                <a:ea typeface="Neue Machina 2 Ultra-Bold"/>
                <a:cs typeface="Neue Machina 2 Ultra-Bold"/>
                <a:sym typeface="Neue Machina 2 Ultra-Bold"/>
              </a:rPr>
              <a:t>"At the crossroads of tradition and innovation, CDL Token shapes the future of global crypto trading from London</a:t>
            </a:r>
            <a:r>
              <a:rPr lang="en-US" sz="1899">
                <a:solidFill>
                  <a:srgbClr val="FFFFFF"/>
                </a:solidFill>
                <a:latin typeface="Neue Machina 2"/>
                <a:ea typeface="Neue Machina 2"/>
                <a:cs typeface="Neue Machina 2"/>
                <a:sym typeface="Neue Machina 2"/>
              </a:rPr>
              <a:t>."</a:t>
            </a:r>
          </a:p>
        </p:txBody>
      </p:sp>
      <p:sp>
        <p:nvSpPr>
          <p:cNvPr name="TextBox 8" id="8"/>
          <p:cNvSpPr txBox="true"/>
          <p:nvPr/>
        </p:nvSpPr>
        <p:spPr>
          <a:xfrm rot="0">
            <a:off x="12579875" y="4234928"/>
            <a:ext cx="614028" cy="332740"/>
          </a:xfrm>
          <a:prstGeom prst="rect">
            <a:avLst/>
          </a:prstGeom>
        </p:spPr>
        <p:txBody>
          <a:bodyPr anchor="t" rtlCol="false" tIns="0" lIns="0" bIns="0" rIns="0">
            <a:spAutoFit/>
          </a:bodyPr>
          <a:lstStyle/>
          <a:p>
            <a:pPr algn="ctr">
              <a:lnSpc>
                <a:spcPts val="2659"/>
              </a:lnSpc>
              <a:spcBef>
                <a:spcPct val="0"/>
              </a:spcBef>
            </a:pPr>
            <a:r>
              <a:rPr lang="en-US" b="true" sz="1899">
                <a:solidFill>
                  <a:srgbClr val="FFFFFF"/>
                </a:solidFill>
                <a:latin typeface="Neue Machina 2 Ultra-Bold"/>
                <a:ea typeface="Neue Machina 2 Ultra-Bold"/>
                <a:cs typeface="Neue Machina 2 Ultra-Bold"/>
                <a:sym typeface="Neue Machina 2 Ultra-Bold"/>
              </a:rPr>
              <a:t>UK</a:t>
            </a:r>
          </a:p>
        </p:txBody>
      </p:sp>
      <p:sp>
        <p:nvSpPr>
          <p:cNvPr name="Freeform 9" id="9" descr="3D Smooth Gradient  Pentagon"/>
          <p:cNvSpPr/>
          <p:nvPr/>
        </p:nvSpPr>
        <p:spPr>
          <a:xfrm flipH="false" flipV="false" rot="-1898322">
            <a:off x="12113456" y="-6385389"/>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6">
              <a:alphaModFix amt="29000"/>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03061" y="2856811"/>
            <a:ext cx="14281877" cy="5802013"/>
          </a:xfrm>
          <a:custGeom>
            <a:avLst/>
            <a:gdLst/>
            <a:ahLst/>
            <a:cxnLst/>
            <a:rect r="r" b="b" t="t" l="l"/>
            <a:pathLst>
              <a:path h="5802013" w="14281877">
                <a:moveTo>
                  <a:pt x="0" y="0"/>
                </a:moveTo>
                <a:lnTo>
                  <a:pt x="14281878" y="0"/>
                </a:lnTo>
                <a:lnTo>
                  <a:pt x="14281878" y="5802012"/>
                </a:lnTo>
                <a:lnTo>
                  <a:pt x="0" y="5802012"/>
                </a:lnTo>
                <a:lnTo>
                  <a:pt x="0" y="0"/>
                </a:lnTo>
                <a:close/>
              </a:path>
            </a:pathLst>
          </a:custGeom>
          <a:blipFill>
            <a:blip r:embed="rId2"/>
            <a:stretch>
              <a:fillRect l="0" t="0" r="0" b="0"/>
            </a:stretch>
          </a:blipFill>
        </p:spPr>
      </p:sp>
      <p:sp>
        <p:nvSpPr>
          <p:cNvPr name="Freeform 3" id="3"/>
          <p:cNvSpPr/>
          <p:nvPr/>
        </p:nvSpPr>
        <p:spPr>
          <a:xfrm flipH="false" flipV="false" rot="0">
            <a:off x="1826076" y="4410778"/>
            <a:ext cx="4244735" cy="732722"/>
          </a:xfrm>
          <a:custGeom>
            <a:avLst/>
            <a:gdLst/>
            <a:ahLst/>
            <a:cxnLst/>
            <a:rect r="r" b="b" t="t" l="l"/>
            <a:pathLst>
              <a:path h="732722" w="4244735">
                <a:moveTo>
                  <a:pt x="0" y="0"/>
                </a:moveTo>
                <a:lnTo>
                  <a:pt x="4244735" y="0"/>
                </a:lnTo>
                <a:lnTo>
                  <a:pt x="4244735" y="732722"/>
                </a:lnTo>
                <a:lnTo>
                  <a:pt x="0" y="732722"/>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07199" y="6690578"/>
            <a:ext cx="3473603" cy="710074"/>
          </a:xfrm>
          <a:custGeom>
            <a:avLst/>
            <a:gdLst/>
            <a:ahLst/>
            <a:cxnLst/>
            <a:rect r="r" b="b" t="t" l="l"/>
            <a:pathLst>
              <a:path h="710074" w="3473603">
                <a:moveTo>
                  <a:pt x="0" y="0"/>
                </a:moveTo>
                <a:lnTo>
                  <a:pt x="3473602" y="0"/>
                </a:lnTo>
                <a:lnTo>
                  <a:pt x="3473602" y="710073"/>
                </a:lnTo>
                <a:lnTo>
                  <a:pt x="0" y="710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752893" y="4316903"/>
            <a:ext cx="3345562" cy="920472"/>
          </a:xfrm>
          <a:custGeom>
            <a:avLst/>
            <a:gdLst/>
            <a:ahLst/>
            <a:cxnLst/>
            <a:rect r="r" b="b" t="t" l="l"/>
            <a:pathLst>
              <a:path h="920472" w="3345562">
                <a:moveTo>
                  <a:pt x="0" y="0"/>
                </a:moveTo>
                <a:lnTo>
                  <a:pt x="3345563" y="0"/>
                </a:lnTo>
                <a:lnTo>
                  <a:pt x="3345563" y="920472"/>
                </a:lnTo>
                <a:lnTo>
                  <a:pt x="0" y="920472"/>
                </a:lnTo>
                <a:lnTo>
                  <a:pt x="0" y="0"/>
                </a:lnTo>
                <a:close/>
              </a:path>
            </a:pathLst>
          </a:custGeom>
          <a:blipFill>
            <a:blip r:embed="rId7">
              <a:alphaModFix amt="59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752893" y="5767476"/>
            <a:ext cx="4090041" cy="2556276"/>
          </a:xfrm>
          <a:custGeom>
            <a:avLst/>
            <a:gdLst/>
            <a:ahLst/>
            <a:cxnLst/>
            <a:rect r="r" b="b" t="t" l="l"/>
            <a:pathLst>
              <a:path h="2556276" w="4090041">
                <a:moveTo>
                  <a:pt x="0" y="0"/>
                </a:moveTo>
                <a:lnTo>
                  <a:pt x="4090041" y="0"/>
                </a:lnTo>
                <a:lnTo>
                  <a:pt x="4090041" y="2556276"/>
                </a:lnTo>
                <a:lnTo>
                  <a:pt x="0" y="2556276"/>
                </a:lnTo>
                <a:lnTo>
                  <a:pt x="0" y="0"/>
                </a:lnTo>
                <a:close/>
              </a:path>
            </a:pathLst>
          </a:custGeom>
          <a:blipFill>
            <a:blip r:embed="rId9">
              <a:alphaModFix amt="48000"/>
            </a:blip>
            <a:stretch>
              <a:fillRect l="0" t="0" r="0" b="0"/>
            </a:stretch>
          </a:blipFill>
        </p:spPr>
      </p:sp>
      <p:sp>
        <p:nvSpPr>
          <p:cNvPr name="Freeform 7" id="7"/>
          <p:cNvSpPr/>
          <p:nvPr/>
        </p:nvSpPr>
        <p:spPr>
          <a:xfrm flipH="false" flipV="false" rot="0">
            <a:off x="7662050" y="3295189"/>
            <a:ext cx="2963901" cy="2963901"/>
          </a:xfrm>
          <a:custGeom>
            <a:avLst/>
            <a:gdLst/>
            <a:ahLst/>
            <a:cxnLst/>
            <a:rect r="r" b="b" t="t" l="l"/>
            <a:pathLst>
              <a:path h="2963901" w="2963901">
                <a:moveTo>
                  <a:pt x="0" y="0"/>
                </a:moveTo>
                <a:lnTo>
                  <a:pt x="2963900" y="0"/>
                </a:lnTo>
                <a:lnTo>
                  <a:pt x="2963900" y="2963900"/>
                </a:lnTo>
                <a:lnTo>
                  <a:pt x="0" y="2963900"/>
                </a:lnTo>
                <a:lnTo>
                  <a:pt x="0" y="0"/>
                </a:lnTo>
                <a:close/>
              </a:path>
            </a:pathLst>
          </a:custGeom>
          <a:blipFill>
            <a:blip r:embed="rId10">
              <a:alphaModFix amt="54000"/>
            </a:blip>
            <a:stretch>
              <a:fillRect l="0" t="0" r="0" b="0"/>
            </a:stretch>
          </a:blipFill>
        </p:spPr>
      </p:sp>
      <p:sp>
        <p:nvSpPr>
          <p:cNvPr name="Freeform 8" id="8"/>
          <p:cNvSpPr/>
          <p:nvPr/>
        </p:nvSpPr>
        <p:spPr>
          <a:xfrm flipH="false" flipV="false" rot="0">
            <a:off x="2179872" y="6533405"/>
            <a:ext cx="3537143" cy="1024418"/>
          </a:xfrm>
          <a:custGeom>
            <a:avLst/>
            <a:gdLst/>
            <a:ahLst/>
            <a:cxnLst/>
            <a:rect r="r" b="b" t="t" l="l"/>
            <a:pathLst>
              <a:path h="1024418" w="3537143">
                <a:moveTo>
                  <a:pt x="0" y="0"/>
                </a:moveTo>
                <a:lnTo>
                  <a:pt x="3537143" y="0"/>
                </a:lnTo>
                <a:lnTo>
                  <a:pt x="3537143" y="1024418"/>
                </a:lnTo>
                <a:lnTo>
                  <a:pt x="0" y="1024418"/>
                </a:lnTo>
                <a:lnTo>
                  <a:pt x="0" y="0"/>
                </a:lnTo>
                <a:close/>
              </a:path>
            </a:pathLst>
          </a:custGeom>
          <a:blipFill>
            <a:blip r:embed="rId11">
              <a:alphaModFix amt="49000"/>
            </a:blip>
            <a:stretch>
              <a:fillRect l="0" t="0" r="0" b="0"/>
            </a:stretch>
          </a:blipFill>
        </p:spPr>
      </p:sp>
      <p:sp>
        <p:nvSpPr>
          <p:cNvPr name="Freeform 9" id="9"/>
          <p:cNvSpPr/>
          <p:nvPr/>
        </p:nvSpPr>
        <p:spPr>
          <a:xfrm flipH="false" flipV="false" rot="0">
            <a:off x="-334162" y="0"/>
            <a:ext cx="6051176" cy="4114800"/>
          </a:xfrm>
          <a:custGeom>
            <a:avLst/>
            <a:gdLst/>
            <a:ahLst/>
            <a:cxnLst/>
            <a:rect r="r" b="b" t="t" l="l"/>
            <a:pathLst>
              <a:path h="4114800" w="6051176">
                <a:moveTo>
                  <a:pt x="0" y="0"/>
                </a:moveTo>
                <a:lnTo>
                  <a:pt x="6051177" y="0"/>
                </a:lnTo>
                <a:lnTo>
                  <a:pt x="605117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4645535" y="7557823"/>
            <a:ext cx="4091579" cy="4114800"/>
          </a:xfrm>
          <a:custGeom>
            <a:avLst/>
            <a:gdLst/>
            <a:ahLst/>
            <a:cxnLst/>
            <a:rect r="r" b="b" t="t" l="l"/>
            <a:pathLst>
              <a:path h="4114800" w="4091579">
                <a:moveTo>
                  <a:pt x="0" y="0"/>
                </a:moveTo>
                <a:lnTo>
                  <a:pt x="4091578" y="0"/>
                </a:lnTo>
                <a:lnTo>
                  <a:pt x="409157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6070811" y="660511"/>
            <a:ext cx="6146378" cy="123190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PP Neue Machina Ultra-Bold"/>
                <a:ea typeface="PP Neue Machina Ultra-Bold"/>
                <a:cs typeface="PP Neue Machina Ultra-Bold"/>
                <a:sym typeface="PP Neue Machina Ultra-Bold"/>
              </a:rPr>
              <a:t>Our Partners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2315742"/>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4F6FC"/>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1028700" y="6663103"/>
            <a:ext cx="3461793" cy="587791"/>
            <a:chOff x="0" y="0"/>
            <a:chExt cx="1066152" cy="181026"/>
          </a:xfrm>
        </p:grpSpPr>
        <p:sp>
          <p:nvSpPr>
            <p:cNvPr name="Freeform 8" id="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57150"/>
              <a:ext cx="1066152" cy="238176"/>
            </a:xfrm>
            <a:prstGeom prst="rect">
              <a:avLst/>
            </a:prstGeom>
          </p:spPr>
          <p:txBody>
            <a:bodyPr anchor="ctr" rtlCol="false" tIns="0" lIns="0" bIns="0" rIns="0"/>
            <a:lstStyle/>
            <a:p>
              <a:pPr algn="ctr">
                <a:lnSpc>
                  <a:spcPts val="3220"/>
                </a:lnSpc>
              </a:pPr>
              <a:r>
                <a:rPr lang="en-US" sz="2300">
                  <a:solidFill>
                    <a:srgbClr val="F4F6FC"/>
                  </a:solidFill>
                  <a:latin typeface="Neue Machina 2"/>
                  <a:ea typeface="Neue Machina 2"/>
                  <a:cs typeface="Neue Machina 2"/>
                  <a:sym typeface="Neue Machina 2"/>
                </a:rPr>
                <a:t>Jason Shubrook</a:t>
              </a:r>
            </a:p>
          </p:txBody>
        </p:sp>
      </p:grpSp>
      <p:grpSp>
        <p:nvGrpSpPr>
          <p:cNvPr name="Group 10" id="10"/>
          <p:cNvGrpSpPr>
            <a:grpSpLocks noChangeAspect="true"/>
          </p:cNvGrpSpPr>
          <p:nvPr/>
        </p:nvGrpSpPr>
        <p:grpSpPr>
          <a:xfrm rot="0">
            <a:off x="1188847" y="3392765"/>
            <a:ext cx="3141499" cy="314149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0" r="223" b="0"/>
              </a:stretch>
            </a:blipFill>
          </p:spPr>
        </p:sp>
      </p:grpSp>
      <p:grpSp>
        <p:nvGrpSpPr>
          <p:cNvPr name="Group 14" id="14"/>
          <p:cNvGrpSpPr/>
          <p:nvPr/>
        </p:nvGrpSpPr>
        <p:grpSpPr>
          <a:xfrm rot="0">
            <a:off x="5361438" y="6663103"/>
            <a:ext cx="3461793" cy="587791"/>
            <a:chOff x="0" y="0"/>
            <a:chExt cx="1066152" cy="181026"/>
          </a:xfrm>
        </p:grpSpPr>
        <p:sp>
          <p:nvSpPr>
            <p:cNvPr name="Freeform 15" id="15"/>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57150"/>
              <a:ext cx="1066152" cy="238176"/>
            </a:xfrm>
            <a:prstGeom prst="rect">
              <a:avLst/>
            </a:prstGeom>
          </p:spPr>
          <p:txBody>
            <a:bodyPr anchor="ctr" rtlCol="false" tIns="0" lIns="0" bIns="0" rIns="0"/>
            <a:lstStyle/>
            <a:p>
              <a:pPr algn="ctr">
                <a:lnSpc>
                  <a:spcPts val="3220"/>
                </a:lnSpc>
              </a:pPr>
              <a:r>
                <a:rPr lang="en-US" sz="2300">
                  <a:solidFill>
                    <a:srgbClr val="F4F6FC"/>
                  </a:solidFill>
                  <a:latin typeface="Neue Machina 2"/>
                  <a:ea typeface="Neue Machina 2"/>
                  <a:cs typeface="Neue Machina 2"/>
                  <a:sym typeface="Neue Machina 2"/>
                </a:rPr>
                <a:t>Stephen Freshwater</a:t>
              </a:r>
            </a:p>
          </p:txBody>
        </p:sp>
      </p:grpSp>
      <p:grpSp>
        <p:nvGrpSpPr>
          <p:cNvPr name="Group 17" id="17"/>
          <p:cNvGrpSpPr>
            <a:grpSpLocks noChangeAspect="true"/>
          </p:cNvGrpSpPr>
          <p:nvPr/>
        </p:nvGrpSpPr>
        <p:grpSpPr>
          <a:xfrm rot="0">
            <a:off x="5521585" y="3392765"/>
            <a:ext cx="3141499" cy="3141499"/>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6" t="0" r="6" b="0"/>
              </a:stretch>
            </a:blipFill>
          </p:spPr>
        </p:sp>
      </p:grpSp>
      <p:grpSp>
        <p:nvGrpSpPr>
          <p:cNvPr name="Group 21" id="21"/>
          <p:cNvGrpSpPr/>
          <p:nvPr/>
        </p:nvGrpSpPr>
        <p:grpSpPr>
          <a:xfrm rot="0">
            <a:off x="9853709" y="6663103"/>
            <a:ext cx="3461793" cy="587791"/>
            <a:chOff x="0" y="0"/>
            <a:chExt cx="1066152" cy="181026"/>
          </a:xfrm>
        </p:grpSpPr>
        <p:sp>
          <p:nvSpPr>
            <p:cNvPr name="Freeform 22" id="22"/>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3" id="23"/>
            <p:cNvSpPr txBox="true"/>
            <p:nvPr/>
          </p:nvSpPr>
          <p:spPr>
            <a:xfrm>
              <a:off x="0" y="-57150"/>
              <a:ext cx="1066152" cy="238176"/>
            </a:xfrm>
            <a:prstGeom prst="rect">
              <a:avLst/>
            </a:prstGeom>
          </p:spPr>
          <p:txBody>
            <a:bodyPr anchor="ctr" rtlCol="false" tIns="0" lIns="0" bIns="0" rIns="0"/>
            <a:lstStyle/>
            <a:p>
              <a:pPr algn="ctr">
                <a:lnSpc>
                  <a:spcPts val="3220"/>
                </a:lnSpc>
              </a:pPr>
              <a:r>
                <a:rPr lang="en-US" sz="2300">
                  <a:solidFill>
                    <a:srgbClr val="F4F6FC"/>
                  </a:solidFill>
                  <a:latin typeface="Neue Machina 2"/>
                  <a:ea typeface="Neue Machina 2"/>
                  <a:cs typeface="Neue Machina 2"/>
                  <a:sym typeface="Neue Machina 2"/>
                </a:rPr>
                <a:t>Brian Fudge</a:t>
              </a:r>
            </a:p>
          </p:txBody>
        </p:sp>
      </p:grpSp>
      <p:grpSp>
        <p:nvGrpSpPr>
          <p:cNvPr name="Group 24" id="24"/>
          <p:cNvGrpSpPr>
            <a:grpSpLocks noChangeAspect="true"/>
          </p:cNvGrpSpPr>
          <p:nvPr/>
        </p:nvGrpSpPr>
        <p:grpSpPr>
          <a:xfrm rot="0">
            <a:off x="9853709" y="3392765"/>
            <a:ext cx="3141499" cy="3141499"/>
            <a:chOff x="0" y="0"/>
            <a:chExt cx="14840029" cy="14840029"/>
          </a:xfrm>
        </p:grpSpPr>
        <p:sp>
          <p:nvSpPr>
            <p:cNvPr name="Freeform 25" id="2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6" id="2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7" id="2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0" r="223" b="0"/>
              </a:stretch>
            </a:blipFill>
          </p:spPr>
        </p:sp>
      </p:grpSp>
      <p:grpSp>
        <p:nvGrpSpPr>
          <p:cNvPr name="Group 28" id="28"/>
          <p:cNvGrpSpPr/>
          <p:nvPr/>
        </p:nvGrpSpPr>
        <p:grpSpPr>
          <a:xfrm rot="0">
            <a:off x="14230631" y="6663103"/>
            <a:ext cx="3461793" cy="587791"/>
            <a:chOff x="0" y="0"/>
            <a:chExt cx="1066152" cy="181026"/>
          </a:xfrm>
        </p:grpSpPr>
        <p:sp>
          <p:nvSpPr>
            <p:cNvPr name="Freeform 29" id="29"/>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0" id="30"/>
            <p:cNvSpPr txBox="true"/>
            <p:nvPr/>
          </p:nvSpPr>
          <p:spPr>
            <a:xfrm>
              <a:off x="0" y="-57150"/>
              <a:ext cx="1066152" cy="238176"/>
            </a:xfrm>
            <a:prstGeom prst="rect">
              <a:avLst/>
            </a:prstGeom>
          </p:spPr>
          <p:txBody>
            <a:bodyPr anchor="ctr" rtlCol="false" tIns="0" lIns="0" bIns="0" rIns="0"/>
            <a:lstStyle/>
            <a:p>
              <a:pPr algn="ctr">
                <a:lnSpc>
                  <a:spcPts val="3220"/>
                </a:lnSpc>
              </a:pPr>
              <a:r>
                <a:rPr lang="en-US" sz="2300">
                  <a:solidFill>
                    <a:srgbClr val="F4F6FC"/>
                  </a:solidFill>
                  <a:latin typeface="Neue Machina 2"/>
                  <a:ea typeface="Neue Machina 2"/>
                  <a:cs typeface="Neue Machina 2"/>
                  <a:sym typeface="Neue Machina 2"/>
                </a:rPr>
                <a:t>Andrew Speer</a:t>
              </a:r>
            </a:p>
          </p:txBody>
        </p:sp>
      </p:grpSp>
      <p:grpSp>
        <p:nvGrpSpPr>
          <p:cNvPr name="Group 31" id="31"/>
          <p:cNvGrpSpPr>
            <a:grpSpLocks noChangeAspect="true"/>
          </p:cNvGrpSpPr>
          <p:nvPr/>
        </p:nvGrpSpPr>
        <p:grpSpPr>
          <a:xfrm rot="0">
            <a:off x="14390778" y="3392765"/>
            <a:ext cx="3141499" cy="3141499"/>
            <a:chOff x="0" y="0"/>
            <a:chExt cx="14840029" cy="14840029"/>
          </a:xfrm>
        </p:grpSpPr>
        <p:sp>
          <p:nvSpPr>
            <p:cNvPr name="Freeform 32" id="3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33" id="3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34" id="3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0"/>
              </a:stretch>
            </a:blipFill>
          </p:spPr>
        </p:sp>
      </p:grpSp>
      <p:sp>
        <p:nvSpPr>
          <p:cNvPr name="TextBox 35" id="35"/>
          <p:cNvSpPr txBox="true"/>
          <p:nvPr/>
        </p:nvSpPr>
        <p:spPr>
          <a:xfrm rot="0">
            <a:off x="5441861" y="801689"/>
            <a:ext cx="7404278" cy="1095375"/>
          </a:xfrm>
          <a:prstGeom prst="rect">
            <a:avLst/>
          </a:prstGeom>
        </p:spPr>
        <p:txBody>
          <a:bodyPr anchor="t" rtlCol="false" tIns="0" lIns="0" bIns="0" rIns="0">
            <a:spAutoFit/>
          </a:bodyPr>
          <a:lstStyle/>
          <a:p>
            <a:pPr algn="ctr" marL="0" indent="0" lvl="0">
              <a:lnSpc>
                <a:spcPts val="8299"/>
              </a:lnSpc>
              <a:spcBef>
                <a:spcPct val="0"/>
              </a:spcBef>
            </a:pPr>
            <a:r>
              <a:rPr lang="en-US" b="true" sz="6916">
                <a:solidFill>
                  <a:srgbClr val="F4F6FC"/>
                </a:solidFill>
                <a:latin typeface="PP Neue Machina Ultra-Bold"/>
                <a:ea typeface="PP Neue Machina Ultra-Bold"/>
                <a:cs typeface="PP Neue Machina Ultra-Bold"/>
                <a:sym typeface="PP Neue Machina Ultra-Bold"/>
              </a:rPr>
              <a:t>Meet </a:t>
            </a:r>
            <a:r>
              <a:rPr lang="en-US" b="true" sz="6916" strike="noStrike" u="none">
                <a:solidFill>
                  <a:srgbClr val="F4F6FC"/>
                </a:solidFill>
                <a:latin typeface="PP Neue Machina Ultra-Bold"/>
                <a:ea typeface="PP Neue Machina Ultra-Bold"/>
                <a:cs typeface="PP Neue Machina Ultra-Bold"/>
                <a:sym typeface="PP Neue Machina Ultra-Bold"/>
              </a:rPr>
              <a:t>Our Team</a:t>
            </a:r>
          </a:p>
        </p:txBody>
      </p:sp>
      <p:sp>
        <p:nvSpPr>
          <p:cNvPr name="TextBox 36" id="36"/>
          <p:cNvSpPr txBox="true"/>
          <p:nvPr/>
        </p:nvSpPr>
        <p:spPr>
          <a:xfrm rot="0">
            <a:off x="1712649" y="7289521"/>
            <a:ext cx="2294388" cy="356356"/>
          </a:xfrm>
          <a:prstGeom prst="rect">
            <a:avLst/>
          </a:prstGeom>
        </p:spPr>
        <p:txBody>
          <a:bodyPr anchor="t" rtlCol="false" tIns="0" lIns="0" bIns="0" rIns="0">
            <a:spAutoFit/>
          </a:bodyPr>
          <a:lstStyle/>
          <a:p>
            <a:pPr algn="ctr">
              <a:lnSpc>
                <a:spcPts val="3081"/>
              </a:lnSpc>
            </a:pPr>
            <a:r>
              <a:rPr lang="en-US" sz="1781">
                <a:solidFill>
                  <a:srgbClr val="101010"/>
                </a:solidFill>
                <a:latin typeface="Neue Machina 2"/>
                <a:ea typeface="Neue Machina 2"/>
                <a:cs typeface="Neue Machina 2"/>
                <a:sym typeface="Neue Machina 2"/>
              </a:rPr>
              <a:t>Co-Founder &amp; CEO</a:t>
            </a:r>
          </a:p>
        </p:txBody>
      </p:sp>
      <p:sp>
        <p:nvSpPr>
          <p:cNvPr name="TextBox 37" id="37"/>
          <p:cNvSpPr txBox="true"/>
          <p:nvPr/>
        </p:nvSpPr>
        <p:spPr>
          <a:xfrm rot="0">
            <a:off x="6045387" y="7289521"/>
            <a:ext cx="2294694" cy="356356"/>
          </a:xfrm>
          <a:prstGeom prst="rect">
            <a:avLst/>
          </a:prstGeom>
        </p:spPr>
        <p:txBody>
          <a:bodyPr anchor="t" rtlCol="false" tIns="0" lIns="0" bIns="0" rIns="0">
            <a:spAutoFit/>
          </a:bodyPr>
          <a:lstStyle/>
          <a:p>
            <a:pPr algn="ctr">
              <a:lnSpc>
                <a:spcPts val="3081"/>
              </a:lnSpc>
            </a:pPr>
            <a:r>
              <a:rPr lang="en-US" sz="1781">
                <a:solidFill>
                  <a:srgbClr val="101010"/>
                </a:solidFill>
                <a:latin typeface="Neue Machina 2"/>
                <a:ea typeface="Neue Machina 2"/>
                <a:cs typeface="Neue Machina 2"/>
                <a:sym typeface="Neue Machina 2"/>
              </a:rPr>
              <a:t>Co-Founder &amp; COO</a:t>
            </a:r>
          </a:p>
        </p:txBody>
      </p:sp>
      <p:sp>
        <p:nvSpPr>
          <p:cNvPr name="TextBox 38" id="38"/>
          <p:cNvSpPr txBox="true"/>
          <p:nvPr/>
        </p:nvSpPr>
        <p:spPr>
          <a:xfrm rot="0">
            <a:off x="10381497" y="7298519"/>
            <a:ext cx="2464642" cy="356356"/>
          </a:xfrm>
          <a:prstGeom prst="rect">
            <a:avLst/>
          </a:prstGeom>
        </p:spPr>
        <p:txBody>
          <a:bodyPr anchor="t" rtlCol="false" tIns="0" lIns="0" bIns="0" rIns="0">
            <a:spAutoFit/>
          </a:bodyPr>
          <a:lstStyle/>
          <a:p>
            <a:pPr algn="ctr">
              <a:lnSpc>
                <a:spcPts val="3081"/>
              </a:lnSpc>
            </a:pPr>
            <a:r>
              <a:rPr lang="en-US" sz="1781">
                <a:solidFill>
                  <a:srgbClr val="101010"/>
                </a:solidFill>
                <a:latin typeface="Neue Machina 2"/>
                <a:ea typeface="Neue Machina 2"/>
                <a:cs typeface="Neue Machina 2"/>
                <a:sym typeface="Neue Machina 2"/>
              </a:rPr>
              <a:t>Co-Founder &amp; CFO</a:t>
            </a:r>
          </a:p>
        </p:txBody>
      </p:sp>
      <p:sp>
        <p:nvSpPr>
          <p:cNvPr name="TextBox 39" id="39"/>
          <p:cNvSpPr txBox="true"/>
          <p:nvPr/>
        </p:nvSpPr>
        <p:spPr>
          <a:xfrm rot="0">
            <a:off x="14914580" y="7289521"/>
            <a:ext cx="2183460" cy="356356"/>
          </a:xfrm>
          <a:prstGeom prst="rect">
            <a:avLst/>
          </a:prstGeom>
        </p:spPr>
        <p:txBody>
          <a:bodyPr anchor="t" rtlCol="false" tIns="0" lIns="0" bIns="0" rIns="0">
            <a:spAutoFit/>
          </a:bodyPr>
          <a:lstStyle/>
          <a:p>
            <a:pPr algn="ctr">
              <a:lnSpc>
                <a:spcPts val="3081"/>
              </a:lnSpc>
            </a:pPr>
            <a:r>
              <a:rPr lang="en-US" sz="1781">
                <a:solidFill>
                  <a:srgbClr val="101010"/>
                </a:solidFill>
                <a:latin typeface="Neue Machina 2"/>
                <a:ea typeface="Neue Machina 2"/>
                <a:cs typeface="Neue Machina 2"/>
                <a:sym typeface="Neue Machina 2"/>
              </a:rPr>
              <a:t>CMO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90E2B"/>
        </a:solidFill>
      </p:bgPr>
    </p:bg>
    <p:spTree>
      <p:nvGrpSpPr>
        <p:cNvPr id="1" name=""/>
        <p:cNvGrpSpPr/>
        <p:nvPr/>
      </p:nvGrpSpPr>
      <p:grpSpPr>
        <a:xfrm>
          <a:off x="0" y="0"/>
          <a:ext cx="0" cy="0"/>
          <a:chOff x="0" y="0"/>
          <a:chExt cx="0" cy="0"/>
        </a:xfrm>
      </p:grpSpPr>
      <p:sp>
        <p:nvSpPr>
          <p:cNvPr name="TextBox 2" id="2"/>
          <p:cNvSpPr txBox="true"/>
          <p:nvPr/>
        </p:nvSpPr>
        <p:spPr>
          <a:xfrm rot="0">
            <a:off x="5361112" y="3067730"/>
            <a:ext cx="3908246" cy="723900"/>
          </a:xfrm>
          <a:prstGeom prst="rect">
            <a:avLst/>
          </a:prstGeom>
        </p:spPr>
        <p:txBody>
          <a:bodyPr anchor="t" rtlCol="false" tIns="0" lIns="0" bIns="0" rIns="0">
            <a:spAutoFit/>
          </a:bodyPr>
          <a:lstStyle/>
          <a:p>
            <a:pPr algn="l">
              <a:lnSpc>
                <a:spcPts val="5626"/>
              </a:lnSpc>
            </a:pPr>
            <a:r>
              <a:rPr lang="en-US" sz="4688" b="true">
                <a:solidFill>
                  <a:srgbClr val="F4F6FC"/>
                </a:solidFill>
                <a:latin typeface="Neue Machina 2 Ultra-Bold"/>
                <a:ea typeface="Neue Machina 2 Ultra-Bold"/>
                <a:cs typeface="Neue Machina 2 Ultra-Bold"/>
                <a:sym typeface="Neue Machina 2 Ultra-Bold"/>
              </a:rPr>
              <a:t>Contact Us</a:t>
            </a:r>
          </a:p>
        </p:txBody>
      </p:sp>
      <p:sp>
        <p:nvSpPr>
          <p:cNvPr name="TextBox 3" id="3"/>
          <p:cNvSpPr txBox="true"/>
          <p:nvPr/>
        </p:nvSpPr>
        <p:spPr>
          <a:xfrm rot="0">
            <a:off x="6039956" y="7943883"/>
            <a:ext cx="5038461" cy="381605"/>
          </a:xfrm>
          <a:prstGeom prst="rect">
            <a:avLst/>
          </a:prstGeom>
        </p:spPr>
        <p:txBody>
          <a:bodyPr anchor="t" rtlCol="false" tIns="0" lIns="0" bIns="0" rIns="0">
            <a:spAutoFit/>
          </a:bodyPr>
          <a:lstStyle/>
          <a:p>
            <a:pPr algn="l">
              <a:lnSpc>
                <a:spcPts val="3129"/>
              </a:lnSpc>
            </a:pPr>
            <a:r>
              <a:rPr lang="en-US" sz="2235">
                <a:solidFill>
                  <a:srgbClr val="F4F6FC"/>
                </a:solidFill>
                <a:latin typeface="Montserrat"/>
                <a:ea typeface="Montserrat"/>
                <a:cs typeface="Montserrat"/>
                <a:sym typeface="Montserrat"/>
              </a:rPr>
              <a:t>www.cryptodata.live</a:t>
            </a:r>
          </a:p>
        </p:txBody>
      </p:sp>
      <p:sp>
        <p:nvSpPr>
          <p:cNvPr name="TextBox 4" id="4"/>
          <p:cNvSpPr txBox="true"/>
          <p:nvPr/>
        </p:nvSpPr>
        <p:spPr>
          <a:xfrm rot="0">
            <a:off x="6039956" y="7393296"/>
            <a:ext cx="5038461" cy="381605"/>
          </a:xfrm>
          <a:prstGeom prst="rect">
            <a:avLst/>
          </a:prstGeom>
        </p:spPr>
        <p:txBody>
          <a:bodyPr anchor="t" rtlCol="false" tIns="0" lIns="0" bIns="0" rIns="0">
            <a:spAutoFit/>
          </a:bodyPr>
          <a:lstStyle/>
          <a:p>
            <a:pPr algn="l">
              <a:lnSpc>
                <a:spcPts val="3129"/>
              </a:lnSpc>
            </a:pPr>
            <a:r>
              <a:rPr lang="en-US" sz="2235">
                <a:solidFill>
                  <a:srgbClr val="F4F6FC"/>
                </a:solidFill>
                <a:latin typeface="Montserrat"/>
                <a:ea typeface="Montserrat"/>
                <a:cs typeface="Montserrat"/>
                <a:sym typeface="Montserrat"/>
              </a:rPr>
              <a:t>jason@cryptodata.live</a:t>
            </a:r>
          </a:p>
        </p:txBody>
      </p:sp>
      <p:sp>
        <p:nvSpPr>
          <p:cNvPr name="TextBox 5" id="5"/>
          <p:cNvSpPr txBox="true"/>
          <p:nvPr/>
        </p:nvSpPr>
        <p:spPr>
          <a:xfrm rot="0">
            <a:off x="6030431" y="6888281"/>
            <a:ext cx="2550558" cy="381605"/>
          </a:xfrm>
          <a:prstGeom prst="rect">
            <a:avLst/>
          </a:prstGeom>
        </p:spPr>
        <p:txBody>
          <a:bodyPr anchor="t" rtlCol="false" tIns="0" lIns="0" bIns="0" rIns="0">
            <a:spAutoFit/>
          </a:bodyPr>
          <a:lstStyle/>
          <a:p>
            <a:pPr algn="l">
              <a:lnSpc>
                <a:spcPts val="3129"/>
              </a:lnSpc>
            </a:pPr>
            <a:r>
              <a:rPr lang="en-US" sz="2235">
                <a:solidFill>
                  <a:srgbClr val="F4F6FC"/>
                </a:solidFill>
                <a:latin typeface="Montserrat"/>
                <a:ea typeface="Montserrat"/>
                <a:cs typeface="Montserrat"/>
                <a:sym typeface="Montserrat"/>
              </a:rPr>
              <a:t>+44 7970 067791</a:t>
            </a:r>
          </a:p>
        </p:txBody>
      </p:sp>
      <p:sp>
        <p:nvSpPr>
          <p:cNvPr name="Freeform 6" id="6"/>
          <p:cNvSpPr/>
          <p:nvPr/>
        </p:nvSpPr>
        <p:spPr>
          <a:xfrm flipH="false" flipV="false" rot="0">
            <a:off x="5464109" y="7440921"/>
            <a:ext cx="414154" cy="414154"/>
          </a:xfrm>
          <a:custGeom>
            <a:avLst/>
            <a:gdLst/>
            <a:ahLst/>
            <a:cxnLst/>
            <a:rect r="r" b="b" t="t" l="l"/>
            <a:pathLst>
              <a:path h="414154" w="414154">
                <a:moveTo>
                  <a:pt x="0" y="0"/>
                </a:moveTo>
                <a:lnTo>
                  <a:pt x="414153" y="0"/>
                </a:lnTo>
                <a:lnTo>
                  <a:pt x="414153" y="414153"/>
                </a:lnTo>
                <a:lnTo>
                  <a:pt x="0" y="414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64109" y="7991508"/>
            <a:ext cx="413968" cy="414154"/>
          </a:xfrm>
          <a:custGeom>
            <a:avLst/>
            <a:gdLst/>
            <a:ahLst/>
            <a:cxnLst/>
            <a:rect r="r" b="b" t="t" l="l"/>
            <a:pathLst>
              <a:path h="414154" w="413968">
                <a:moveTo>
                  <a:pt x="0" y="0"/>
                </a:moveTo>
                <a:lnTo>
                  <a:pt x="413967" y="0"/>
                </a:lnTo>
                <a:lnTo>
                  <a:pt x="413967" y="414154"/>
                </a:lnTo>
                <a:lnTo>
                  <a:pt x="0" y="414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464109" y="6919243"/>
            <a:ext cx="414154" cy="414154"/>
          </a:xfrm>
          <a:custGeom>
            <a:avLst/>
            <a:gdLst/>
            <a:ahLst/>
            <a:cxnLst/>
            <a:rect r="r" b="b" t="t" l="l"/>
            <a:pathLst>
              <a:path h="414154" w="414154">
                <a:moveTo>
                  <a:pt x="0" y="0"/>
                </a:moveTo>
                <a:lnTo>
                  <a:pt x="414153" y="0"/>
                </a:lnTo>
                <a:lnTo>
                  <a:pt x="414153" y="414153"/>
                </a:lnTo>
                <a:lnTo>
                  <a:pt x="0" y="414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439688" y="5757441"/>
            <a:ext cx="3383683" cy="502613"/>
          </a:xfrm>
          <a:prstGeom prst="rect">
            <a:avLst/>
          </a:prstGeom>
        </p:spPr>
        <p:txBody>
          <a:bodyPr anchor="t" rtlCol="false" tIns="0" lIns="0" bIns="0" rIns="0">
            <a:spAutoFit/>
          </a:bodyPr>
          <a:lstStyle/>
          <a:p>
            <a:pPr algn="l">
              <a:lnSpc>
                <a:spcPts val="4088"/>
              </a:lnSpc>
            </a:pPr>
            <a:r>
              <a:rPr lang="en-US" sz="2920" b="true">
                <a:solidFill>
                  <a:srgbClr val="F4F6FC"/>
                </a:solidFill>
                <a:latin typeface="Montserrat Light Bold"/>
                <a:ea typeface="Montserrat Light Bold"/>
                <a:cs typeface="Montserrat Light Bold"/>
                <a:sym typeface="Montserrat Light Bold"/>
              </a:rPr>
              <a:t> Jason Shubrook</a:t>
            </a:r>
          </a:p>
        </p:txBody>
      </p:sp>
      <p:sp>
        <p:nvSpPr>
          <p:cNvPr name="Freeform 10" id="10"/>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8"/>
            <a:stretch>
              <a:fillRect l="0" t="0" r="0" b="0"/>
            </a:stretch>
          </a:blipFill>
        </p:spPr>
      </p:sp>
      <p:sp>
        <p:nvSpPr>
          <p:cNvPr name="Freeform 11" id="11"/>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8"/>
            <a:stretch>
              <a:fillRect l="0" t="0" r="0" b="0"/>
            </a:stretch>
          </a:blipFill>
        </p:spPr>
      </p:sp>
      <p:sp>
        <p:nvSpPr>
          <p:cNvPr name="TextBox 12" id="12"/>
          <p:cNvSpPr txBox="true"/>
          <p:nvPr/>
        </p:nvSpPr>
        <p:spPr>
          <a:xfrm rot="0">
            <a:off x="5361112" y="1060664"/>
            <a:ext cx="9969902" cy="1657350"/>
          </a:xfrm>
          <a:prstGeom prst="rect">
            <a:avLst/>
          </a:prstGeom>
        </p:spPr>
        <p:txBody>
          <a:bodyPr anchor="t" rtlCol="false" tIns="0" lIns="0" bIns="0" rIns="0">
            <a:spAutoFit/>
          </a:bodyPr>
          <a:lstStyle/>
          <a:p>
            <a:pPr algn="l">
              <a:lnSpc>
                <a:spcPts val="12508"/>
              </a:lnSpc>
            </a:pPr>
            <a:r>
              <a:rPr lang="en-US" sz="10424" b="true">
                <a:solidFill>
                  <a:srgbClr val="FFFFFF"/>
                </a:solidFill>
                <a:latin typeface="PP Neue Machina Ultra-Bold"/>
                <a:ea typeface="PP Neue Machina Ultra-Bold"/>
                <a:cs typeface="PP Neue Machina Ultra-Bold"/>
                <a:sym typeface="PP Neue Machina Ultra-Bold"/>
              </a:rPr>
              <a:t>Get in Touch</a:t>
            </a:r>
          </a:p>
        </p:txBody>
      </p:sp>
      <p:sp>
        <p:nvSpPr>
          <p:cNvPr name="TextBox 13" id="13"/>
          <p:cNvSpPr txBox="true"/>
          <p:nvPr/>
        </p:nvSpPr>
        <p:spPr>
          <a:xfrm rot="0">
            <a:off x="5439688" y="3863824"/>
            <a:ext cx="6477632" cy="999490"/>
          </a:xfrm>
          <a:prstGeom prst="rect">
            <a:avLst/>
          </a:prstGeom>
        </p:spPr>
        <p:txBody>
          <a:bodyPr anchor="t" rtlCol="false" tIns="0" lIns="0" bIns="0" rIns="0">
            <a:spAutoFit/>
          </a:bodyPr>
          <a:lstStyle/>
          <a:p>
            <a:pPr algn="l">
              <a:lnSpc>
                <a:spcPts val="2659"/>
              </a:lnSpc>
              <a:spcBef>
                <a:spcPct val="0"/>
              </a:spcBef>
            </a:pPr>
            <a:r>
              <a:rPr lang="en-US" sz="1899">
                <a:solidFill>
                  <a:srgbClr val="F4F6FC"/>
                </a:solidFill>
                <a:latin typeface="Neue Machina 1 Light"/>
                <a:ea typeface="Neue Machina 1 Light"/>
                <a:cs typeface="Neue Machina 1 Light"/>
                <a:sym typeface="Neue Machina 1 Light"/>
              </a:rPr>
              <a:t>Thank you for your interest in CDL Token. If you have any inquiries or require  Further information, please feel free to reach out to us at.</a:t>
            </a:r>
          </a:p>
        </p:txBody>
      </p:sp>
      <p:sp>
        <p:nvSpPr>
          <p:cNvPr name="TextBox 14" id="14"/>
          <p:cNvSpPr txBox="true"/>
          <p:nvPr/>
        </p:nvSpPr>
        <p:spPr>
          <a:xfrm rot="0">
            <a:off x="5671093" y="6247977"/>
            <a:ext cx="2175346" cy="351790"/>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Codec Pro"/>
                <a:ea typeface="Codec Pro"/>
                <a:cs typeface="Codec Pro"/>
                <a:sym typeface="Codec Pro"/>
              </a:rPr>
              <a:t>Co-Founder &amp; CEO</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51203" y="7700609"/>
            <a:ext cx="14651110" cy="14678292"/>
          </a:xfrm>
          <a:custGeom>
            <a:avLst/>
            <a:gdLst/>
            <a:ahLst/>
            <a:cxnLst/>
            <a:rect r="r" b="b" t="t" l="l"/>
            <a:pathLst>
              <a:path h="14678292" w="14651110">
                <a:moveTo>
                  <a:pt x="0" y="0"/>
                </a:moveTo>
                <a:lnTo>
                  <a:pt x="14651110" y="0"/>
                </a:lnTo>
                <a:lnTo>
                  <a:pt x="14651110" y="14678292"/>
                </a:lnTo>
                <a:lnTo>
                  <a:pt x="0" y="14678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936724" y="5782873"/>
            <a:ext cx="4280067" cy="529209"/>
          </a:xfrm>
          <a:prstGeom prst="rect">
            <a:avLst/>
          </a:prstGeom>
        </p:spPr>
        <p:txBody>
          <a:bodyPr anchor="t" rtlCol="false" tIns="0" lIns="0" bIns="0" rIns="0">
            <a:spAutoFit/>
          </a:bodyPr>
          <a:lstStyle/>
          <a:p>
            <a:pPr algn="ctr">
              <a:lnSpc>
                <a:spcPts val="4367"/>
              </a:lnSpc>
            </a:pPr>
            <a:r>
              <a:rPr lang="en-US" sz="2799">
                <a:solidFill>
                  <a:srgbClr val="F4F6FC"/>
                </a:solidFill>
                <a:latin typeface="Neue Machina 2"/>
                <a:ea typeface="Neue Machina 2"/>
                <a:cs typeface="Neue Machina 2"/>
                <a:sym typeface="Neue Machina 2"/>
              </a:rPr>
              <a:t>CDL Token Team</a:t>
            </a:r>
          </a:p>
        </p:txBody>
      </p:sp>
      <p:sp>
        <p:nvSpPr>
          <p:cNvPr name="TextBox 4" id="4"/>
          <p:cNvSpPr txBox="true"/>
          <p:nvPr/>
        </p:nvSpPr>
        <p:spPr>
          <a:xfrm rot="0">
            <a:off x="3392786" y="3266437"/>
            <a:ext cx="11502429" cy="1743826"/>
          </a:xfrm>
          <a:prstGeom prst="rect">
            <a:avLst/>
          </a:prstGeom>
        </p:spPr>
        <p:txBody>
          <a:bodyPr anchor="t" rtlCol="false" tIns="0" lIns="0" bIns="0" rIns="0">
            <a:spAutoFit/>
          </a:bodyPr>
          <a:lstStyle/>
          <a:p>
            <a:pPr algn="ctr">
              <a:lnSpc>
                <a:spcPts val="12402"/>
              </a:lnSpc>
            </a:pPr>
            <a:r>
              <a:rPr lang="en-US" b="true" sz="12528">
                <a:solidFill>
                  <a:srgbClr val="F4F6FC"/>
                </a:solidFill>
                <a:latin typeface="PP Neue Machina Ultra-Bold"/>
                <a:ea typeface="PP Neue Machina Ultra-Bold"/>
                <a:cs typeface="PP Neue Machina Ultra-Bold"/>
                <a:sym typeface="PP Neue Machina Ultra-Bold"/>
              </a:rPr>
              <a:t>Thank You</a:t>
            </a:r>
          </a:p>
        </p:txBody>
      </p:sp>
      <p:sp>
        <p:nvSpPr>
          <p:cNvPr name="AutoShape 5" id="5"/>
          <p:cNvSpPr/>
          <p:nvPr/>
        </p:nvSpPr>
        <p:spPr>
          <a:xfrm rot="0">
            <a:off x="7350385" y="5335781"/>
            <a:ext cx="3587230" cy="0"/>
          </a:xfrm>
          <a:prstGeom prst="line">
            <a:avLst/>
          </a:prstGeom>
          <a:ln cap="rnd" w="47625">
            <a:solidFill>
              <a:srgbClr val="B015CB"/>
            </a:solidFill>
            <a:prstDash val="solid"/>
            <a:headEnd type="oval" len="lg" w="lg"/>
            <a:tailEnd type="oval" len="lg" w="lg"/>
          </a:ln>
        </p:spPr>
      </p:sp>
      <p:sp>
        <p:nvSpPr>
          <p:cNvPr name="Freeform 6" id="6"/>
          <p:cNvSpPr/>
          <p:nvPr/>
        </p:nvSpPr>
        <p:spPr>
          <a:xfrm flipH="true" flipV="false" rot="0">
            <a:off x="-7357603" y="-395099"/>
            <a:ext cx="11065998" cy="10884918"/>
          </a:xfrm>
          <a:custGeom>
            <a:avLst/>
            <a:gdLst/>
            <a:ahLst/>
            <a:cxnLst/>
            <a:rect r="r" b="b" t="t" l="l"/>
            <a:pathLst>
              <a:path h="10884918" w="11065998">
                <a:moveTo>
                  <a:pt x="11065998" y="0"/>
                </a:moveTo>
                <a:lnTo>
                  <a:pt x="0" y="0"/>
                </a:lnTo>
                <a:lnTo>
                  <a:pt x="0" y="10884917"/>
                </a:lnTo>
                <a:lnTo>
                  <a:pt x="11065998" y="10884917"/>
                </a:lnTo>
                <a:lnTo>
                  <a:pt x="11065998"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579605" y="-202818"/>
            <a:ext cx="11065998" cy="10884918"/>
          </a:xfrm>
          <a:custGeom>
            <a:avLst/>
            <a:gdLst/>
            <a:ahLst/>
            <a:cxnLst/>
            <a:rect r="r" b="b" t="t" l="l"/>
            <a:pathLst>
              <a:path h="10884918" w="11065998">
                <a:moveTo>
                  <a:pt x="0" y="0"/>
                </a:moveTo>
                <a:lnTo>
                  <a:pt x="11065998" y="0"/>
                </a:lnTo>
                <a:lnTo>
                  <a:pt x="11065998" y="10884917"/>
                </a:lnTo>
                <a:lnTo>
                  <a:pt x="0" y="10884917"/>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646607" y="109726"/>
            <a:ext cx="2994786" cy="2994786"/>
          </a:xfrm>
          <a:custGeom>
            <a:avLst/>
            <a:gdLst/>
            <a:ahLst/>
            <a:cxnLst/>
            <a:rect r="r" b="b" t="t" l="l"/>
            <a:pathLst>
              <a:path h="2994786" w="2994786">
                <a:moveTo>
                  <a:pt x="0" y="0"/>
                </a:moveTo>
                <a:lnTo>
                  <a:pt x="2994786" y="0"/>
                </a:lnTo>
                <a:lnTo>
                  <a:pt x="2994786" y="2994786"/>
                </a:lnTo>
                <a:lnTo>
                  <a:pt x="0" y="2994786"/>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83144" y="1729259"/>
            <a:ext cx="12753867" cy="2271241"/>
            <a:chOff x="0" y="0"/>
            <a:chExt cx="17005156" cy="3028321"/>
          </a:xfrm>
        </p:grpSpPr>
        <p:sp>
          <p:nvSpPr>
            <p:cNvPr name="TextBox 6" id="6"/>
            <p:cNvSpPr txBox="true"/>
            <p:nvPr/>
          </p:nvSpPr>
          <p:spPr>
            <a:xfrm rot="0">
              <a:off x="0" y="-66675"/>
              <a:ext cx="17005156" cy="1895475"/>
            </a:xfrm>
            <a:prstGeom prst="rect">
              <a:avLst/>
            </a:prstGeom>
          </p:spPr>
          <p:txBody>
            <a:bodyPr anchor="t" rtlCol="false" tIns="0" lIns="0" bIns="0" rIns="0">
              <a:spAutoFit/>
            </a:bodyPr>
            <a:lstStyle/>
            <a:p>
              <a:pPr algn="l" marL="0" indent="0" lvl="0">
                <a:lnSpc>
                  <a:spcPts val="10800"/>
                </a:lnSpc>
              </a:pPr>
              <a:r>
                <a:rPr lang="en-US" b="true" sz="9000" strike="noStrike">
                  <a:solidFill>
                    <a:srgbClr val="F4F6FC"/>
                  </a:solidFill>
                  <a:latin typeface="PP Neue Machina Ultra-Bold"/>
                  <a:ea typeface="PP Neue Machina Ultra-Bold"/>
                  <a:cs typeface="PP Neue Machina Ultra-Bold"/>
                  <a:sym typeface="PP Neue Machina Ultra-Bold"/>
                </a:rPr>
                <a:t>Introduction</a:t>
              </a:r>
            </a:p>
          </p:txBody>
        </p:sp>
        <p:sp>
          <p:nvSpPr>
            <p:cNvPr name="TextBox 7" id="7"/>
            <p:cNvSpPr txBox="true"/>
            <p:nvPr/>
          </p:nvSpPr>
          <p:spPr>
            <a:xfrm rot="0">
              <a:off x="0" y="2361571"/>
              <a:ext cx="17005156" cy="666750"/>
            </a:xfrm>
            <a:prstGeom prst="rect">
              <a:avLst/>
            </a:prstGeom>
          </p:spPr>
          <p:txBody>
            <a:bodyPr anchor="t" rtlCol="false" tIns="0" lIns="0" bIns="0" rIns="0">
              <a:spAutoFit/>
            </a:bodyPr>
            <a:lstStyle/>
            <a:p>
              <a:pPr algn="l" marL="0" indent="0" lvl="0">
                <a:lnSpc>
                  <a:spcPts val="3900"/>
                </a:lnSpc>
              </a:pPr>
              <a:r>
                <a:rPr lang="en-US" b="true" sz="3000">
                  <a:solidFill>
                    <a:srgbClr val="F4F6FC"/>
                  </a:solidFill>
                  <a:latin typeface="PP Neue Machina Ultra-Bold"/>
                  <a:ea typeface="PP Neue Machina Ultra-Bold"/>
                  <a:cs typeface="PP Neue Machina Ultra-Bold"/>
                  <a:sym typeface="PP Neue Machina Ultra-Bold"/>
                </a:rPr>
                <a:t>Company Overview</a:t>
              </a:r>
            </a:p>
          </p:txBody>
        </p:sp>
      </p:grpSp>
      <p:grpSp>
        <p:nvGrpSpPr>
          <p:cNvPr name="Group 8" id="8"/>
          <p:cNvGrpSpPr/>
          <p:nvPr/>
        </p:nvGrpSpPr>
        <p:grpSpPr>
          <a:xfrm rot="0">
            <a:off x="4511871" y="5928228"/>
            <a:ext cx="4880089" cy="1269926"/>
            <a:chOff x="0" y="0"/>
            <a:chExt cx="6506785" cy="1693234"/>
          </a:xfrm>
        </p:grpSpPr>
        <p:sp>
          <p:nvSpPr>
            <p:cNvPr name="TextBox 9" id="9"/>
            <p:cNvSpPr txBox="true"/>
            <p:nvPr/>
          </p:nvSpPr>
          <p:spPr>
            <a:xfrm rot="0">
              <a:off x="0" y="-28575"/>
              <a:ext cx="1134891" cy="1019175"/>
            </a:xfrm>
            <a:prstGeom prst="rect">
              <a:avLst/>
            </a:prstGeom>
          </p:spPr>
          <p:txBody>
            <a:bodyPr anchor="t" rtlCol="false" tIns="0" lIns="0" bIns="0" rIns="0">
              <a:spAutoFit/>
            </a:bodyPr>
            <a:lstStyle/>
            <a:p>
              <a:pPr algn="l">
                <a:lnSpc>
                  <a:spcPts val="5887"/>
                </a:lnSpc>
              </a:pPr>
              <a:r>
                <a:rPr lang="en-US" b="true" sz="4906">
                  <a:solidFill>
                    <a:srgbClr val="F4F6FC"/>
                  </a:solidFill>
                  <a:latin typeface="PP Neue Machina Ultra-Bold"/>
                  <a:ea typeface="PP Neue Machina Ultra-Bold"/>
                  <a:cs typeface="PP Neue Machina Ultra-Bold"/>
                  <a:sym typeface="PP Neue Machina Ultra-Bold"/>
                </a:rPr>
                <a:t>01</a:t>
              </a:r>
            </a:p>
          </p:txBody>
        </p:sp>
        <p:sp>
          <p:nvSpPr>
            <p:cNvPr name="TextBox 10" id="10"/>
            <p:cNvSpPr txBox="true"/>
            <p:nvPr/>
          </p:nvSpPr>
          <p:spPr>
            <a:xfrm rot="0">
              <a:off x="1636110" y="246592"/>
              <a:ext cx="4870675" cy="1446643"/>
            </a:xfrm>
            <a:prstGeom prst="rect">
              <a:avLst/>
            </a:prstGeom>
          </p:spPr>
          <p:txBody>
            <a:bodyPr anchor="t" rtlCol="false" tIns="0" lIns="0" bIns="0" rIns="0">
              <a:spAutoFit/>
            </a:bodyPr>
            <a:lstStyle/>
            <a:p>
              <a:pPr algn="l" marL="0" indent="0" lvl="0">
                <a:lnSpc>
                  <a:spcPts val="1795"/>
                </a:lnSpc>
              </a:pPr>
              <a:r>
                <a:rPr lang="en-US" sz="1380">
                  <a:solidFill>
                    <a:srgbClr val="F4F6FC"/>
                  </a:solidFill>
                  <a:latin typeface="Neue Machina 1"/>
                  <a:ea typeface="Neue Machina 1"/>
                  <a:cs typeface="Neue Machina 1"/>
                  <a:sym typeface="Neue Machina 1"/>
                </a:rPr>
                <a:t>CDL Token is the native cryptocurrency of Crypto.Data.Live, a trailblazing platform revolutionizing the crypto space with institutional-grade data, analytics, and real-time news.</a:t>
              </a:r>
            </a:p>
          </p:txBody>
        </p:sp>
      </p:grpSp>
      <p:grpSp>
        <p:nvGrpSpPr>
          <p:cNvPr name="Group 11" id="11"/>
          <p:cNvGrpSpPr/>
          <p:nvPr/>
        </p:nvGrpSpPr>
        <p:grpSpPr>
          <a:xfrm rot="0">
            <a:off x="4511871" y="7795741"/>
            <a:ext cx="4880089" cy="1050851"/>
            <a:chOff x="0" y="0"/>
            <a:chExt cx="6506785" cy="1401134"/>
          </a:xfrm>
        </p:grpSpPr>
        <p:sp>
          <p:nvSpPr>
            <p:cNvPr name="TextBox 12" id="12"/>
            <p:cNvSpPr txBox="true"/>
            <p:nvPr/>
          </p:nvSpPr>
          <p:spPr>
            <a:xfrm rot="0">
              <a:off x="0" y="-38100"/>
              <a:ext cx="1134891" cy="952500"/>
            </a:xfrm>
            <a:prstGeom prst="rect">
              <a:avLst/>
            </a:prstGeom>
          </p:spPr>
          <p:txBody>
            <a:bodyPr anchor="t" rtlCol="false" tIns="0" lIns="0" bIns="0" rIns="0">
              <a:spAutoFit/>
            </a:bodyPr>
            <a:lstStyle/>
            <a:p>
              <a:pPr algn="l">
                <a:lnSpc>
                  <a:spcPts val="5437"/>
                </a:lnSpc>
              </a:pPr>
              <a:r>
                <a:rPr lang="en-US" b="true" sz="4531">
                  <a:solidFill>
                    <a:srgbClr val="F4F6FC"/>
                  </a:solidFill>
                  <a:latin typeface="PP Neue Machina Ultra-Bold"/>
                  <a:ea typeface="PP Neue Machina Ultra-Bold"/>
                  <a:cs typeface="PP Neue Machina Ultra-Bold"/>
                  <a:sym typeface="PP Neue Machina Ultra-Bold"/>
                </a:rPr>
                <a:t>03</a:t>
              </a:r>
            </a:p>
          </p:txBody>
        </p:sp>
        <p:sp>
          <p:nvSpPr>
            <p:cNvPr name="TextBox 13" id="13"/>
            <p:cNvSpPr txBox="true"/>
            <p:nvPr/>
          </p:nvSpPr>
          <p:spPr>
            <a:xfrm rot="0">
              <a:off x="1636110" y="246592"/>
              <a:ext cx="4870675" cy="1154543"/>
            </a:xfrm>
            <a:prstGeom prst="rect">
              <a:avLst/>
            </a:prstGeom>
          </p:spPr>
          <p:txBody>
            <a:bodyPr anchor="t" rtlCol="false" tIns="0" lIns="0" bIns="0" rIns="0">
              <a:spAutoFit/>
            </a:bodyPr>
            <a:lstStyle/>
            <a:p>
              <a:pPr algn="l" marL="0" indent="0" lvl="0">
                <a:lnSpc>
                  <a:spcPts val="1795"/>
                </a:lnSpc>
              </a:pPr>
              <a:r>
                <a:rPr lang="en-US" sz="1380">
                  <a:solidFill>
                    <a:srgbClr val="F4F6FC"/>
                  </a:solidFill>
                  <a:latin typeface="Neue Machina 1"/>
                  <a:ea typeface="Neue Machina 1"/>
                  <a:cs typeface="Neue Machina 1"/>
                  <a:sym typeface="Neue Machina 1"/>
                </a:rPr>
                <a:t>Crypto.Data.Live is a cutting-edge platform dedicated to revolutionizing the way traders and investors interact with the cryptocurrency market.</a:t>
              </a:r>
            </a:p>
          </p:txBody>
        </p:sp>
      </p:grpSp>
      <p:grpSp>
        <p:nvGrpSpPr>
          <p:cNvPr name="Group 14" id="14"/>
          <p:cNvGrpSpPr/>
          <p:nvPr/>
        </p:nvGrpSpPr>
        <p:grpSpPr>
          <a:xfrm rot="0">
            <a:off x="11724767" y="5928228"/>
            <a:ext cx="4880089" cy="1270583"/>
            <a:chOff x="0" y="0"/>
            <a:chExt cx="6506785" cy="1694111"/>
          </a:xfrm>
        </p:grpSpPr>
        <p:sp>
          <p:nvSpPr>
            <p:cNvPr name="TextBox 15" id="15"/>
            <p:cNvSpPr txBox="true"/>
            <p:nvPr/>
          </p:nvSpPr>
          <p:spPr>
            <a:xfrm rot="0">
              <a:off x="0" y="-38100"/>
              <a:ext cx="1134891" cy="965200"/>
            </a:xfrm>
            <a:prstGeom prst="rect">
              <a:avLst/>
            </a:prstGeom>
          </p:spPr>
          <p:txBody>
            <a:bodyPr anchor="t" rtlCol="false" tIns="0" lIns="0" bIns="0" rIns="0">
              <a:spAutoFit/>
            </a:bodyPr>
            <a:lstStyle/>
            <a:p>
              <a:pPr algn="l">
                <a:lnSpc>
                  <a:spcPts val="5475"/>
                </a:lnSpc>
              </a:pPr>
              <a:r>
                <a:rPr lang="en-US" b="true" sz="4562">
                  <a:solidFill>
                    <a:srgbClr val="F4F6FC"/>
                  </a:solidFill>
                  <a:latin typeface="PP Neue Machina Ultra-Bold"/>
                  <a:ea typeface="PP Neue Machina Ultra-Bold"/>
                  <a:cs typeface="PP Neue Machina Ultra-Bold"/>
                  <a:sym typeface="PP Neue Machina Ultra-Bold"/>
                </a:rPr>
                <a:t>02</a:t>
              </a:r>
            </a:p>
          </p:txBody>
        </p:sp>
        <p:sp>
          <p:nvSpPr>
            <p:cNvPr name="TextBox 16" id="16"/>
            <p:cNvSpPr txBox="true"/>
            <p:nvPr/>
          </p:nvSpPr>
          <p:spPr>
            <a:xfrm rot="0">
              <a:off x="1636110" y="237067"/>
              <a:ext cx="4870675" cy="1457044"/>
            </a:xfrm>
            <a:prstGeom prst="rect">
              <a:avLst/>
            </a:prstGeom>
          </p:spPr>
          <p:txBody>
            <a:bodyPr anchor="t" rtlCol="false" tIns="0" lIns="0" bIns="0" rIns="0">
              <a:spAutoFit/>
            </a:bodyPr>
            <a:lstStyle/>
            <a:p>
              <a:pPr algn="l" marL="0" indent="0" lvl="0">
                <a:lnSpc>
                  <a:spcPts val="1727"/>
                </a:lnSpc>
              </a:pPr>
              <a:r>
                <a:rPr lang="en-US" sz="1329">
                  <a:solidFill>
                    <a:srgbClr val="F4F6FC"/>
                  </a:solidFill>
                  <a:latin typeface="Neue Machina 1"/>
                  <a:ea typeface="Neue Machina 1"/>
                  <a:cs typeface="Neue Machina 1"/>
                  <a:sym typeface="Neue Machina 1"/>
                </a:rPr>
                <a:t>Designed to bridge the gap between professional trading tools and individual traders, CDL Token is your key to smarter decisions and a competitive edge in the dynamic crypto market.</a:t>
              </a:r>
            </a:p>
          </p:txBody>
        </p:sp>
      </p:grpSp>
      <p:grpSp>
        <p:nvGrpSpPr>
          <p:cNvPr name="Group 17" id="17"/>
          <p:cNvGrpSpPr/>
          <p:nvPr/>
        </p:nvGrpSpPr>
        <p:grpSpPr>
          <a:xfrm rot="0">
            <a:off x="11724767" y="7795741"/>
            <a:ext cx="4880089" cy="1176429"/>
            <a:chOff x="0" y="0"/>
            <a:chExt cx="6506785" cy="1568572"/>
          </a:xfrm>
        </p:grpSpPr>
        <p:sp>
          <p:nvSpPr>
            <p:cNvPr name="TextBox 18" id="18"/>
            <p:cNvSpPr txBox="true"/>
            <p:nvPr/>
          </p:nvSpPr>
          <p:spPr>
            <a:xfrm rot="0">
              <a:off x="0" y="-38100"/>
              <a:ext cx="1134891" cy="965200"/>
            </a:xfrm>
            <a:prstGeom prst="rect">
              <a:avLst/>
            </a:prstGeom>
          </p:spPr>
          <p:txBody>
            <a:bodyPr anchor="t" rtlCol="false" tIns="0" lIns="0" bIns="0" rIns="0">
              <a:spAutoFit/>
            </a:bodyPr>
            <a:lstStyle/>
            <a:p>
              <a:pPr algn="l">
                <a:lnSpc>
                  <a:spcPts val="5475"/>
                </a:lnSpc>
              </a:pPr>
              <a:r>
                <a:rPr lang="en-US" b="true" sz="4562">
                  <a:solidFill>
                    <a:srgbClr val="F4F6FC"/>
                  </a:solidFill>
                  <a:latin typeface="PP Neue Machina Ultra-Bold"/>
                  <a:ea typeface="PP Neue Machina Ultra-Bold"/>
                  <a:cs typeface="PP Neue Machina Ultra-Bold"/>
                  <a:sym typeface="PP Neue Machina Ultra-Bold"/>
                </a:rPr>
                <a:t>04</a:t>
              </a:r>
            </a:p>
          </p:txBody>
        </p:sp>
        <p:sp>
          <p:nvSpPr>
            <p:cNvPr name="TextBox 19" id="19"/>
            <p:cNvSpPr txBox="true"/>
            <p:nvPr/>
          </p:nvSpPr>
          <p:spPr>
            <a:xfrm rot="0">
              <a:off x="1636110" y="227542"/>
              <a:ext cx="4870675" cy="1341031"/>
            </a:xfrm>
            <a:prstGeom prst="rect">
              <a:avLst/>
            </a:prstGeom>
          </p:spPr>
          <p:txBody>
            <a:bodyPr anchor="t" rtlCol="false" tIns="0" lIns="0" bIns="0" rIns="0">
              <a:spAutoFit/>
            </a:bodyPr>
            <a:lstStyle/>
            <a:p>
              <a:pPr algn="l" marL="0" indent="0" lvl="0">
                <a:lnSpc>
                  <a:spcPts val="1615"/>
                </a:lnSpc>
              </a:pPr>
              <a:r>
                <a:rPr lang="en-US" sz="1242">
                  <a:solidFill>
                    <a:srgbClr val="F4F6FC"/>
                  </a:solidFill>
                  <a:latin typeface="Neue Machina 1"/>
                  <a:ea typeface="Neue Machina 1"/>
                  <a:cs typeface="Neue Machina 1"/>
                  <a:sym typeface="Neue Machina 1"/>
                </a:rPr>
                <a:t>Focused on delivering institutional-grade data, advanced analytics, and reliable news, Crypto.Data.Live empowers individuals and institutions to make informed decisions in an ever-evolving financial landscape</a:t>
              </a:r>
            </a:p>
          </p:txBody>
        </p:sp>
      </p:grpSp>
      <p:sp>
        <p:nvSpPr>
          <p:cNvPr name="AutoShape 20" id="20"/>
          <p:cNvSpPr/>
          <p:nvPr/>
        </p:nvSpPr>
        <p:spPr>
          <a:xfrm rot="0">
            <a:off x="1606944" y="4329385"/>
            <a:ext cx="10961021" cy="0"/>
          </a:xfrm>
          <a:prstGeom prst="line">
            <a:avLst/>
          </a:prstGeom>
          <a:ln cap="flat" w="104775">
            <a:solidFill>
              <a:srgbClr val="F600FE"/>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09" y="0"/>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0386" y="1684961"/>
            <a:ext cx="8134628" cy="7573339"/>
            <a:chOff x="0" y="0"/>
            <a:chExt cx="6350000" cy="5911850"/>
          </a:xfrm>
        </p:grpSpPr>
        <p:sp>
          <p:nvSpPr>
            <p:cNvPr name="Freeform 6" id="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32776" t="0" r="-32776" b="0"/>
              </a:stretch>
            </a:blipFill>
          </p:spPr>
        </p:sp>
      </p:grpSp>
      <p:sp>
        <p:nvSpPr>
          <p:cNvPr name="TextBox 7" id="7"/>
          <p:cNvSpPr txBox="true"/>
          <p:nvPr/>
        </p:nvSpPr>
        <p:spPr>
          <a:xfrm rot="0">
            <a:off x="10146132" y="1704011"/>
            <a:ext cx="6884163" cy="1352550"/>
          </a:xfrm>
          <a:prstGeom prst="rect">
            <a:avLst/>
          </a:prstGeom>
        </p:spPr>
        <p:txBody>
          <a:bodyPr anchor="t" rtlCol="false" tIns="0" lIns="0" bIns="0" rIns="0">
            <a:spAutoFit/>
          </a:bodyPr>
          <a:lstStyle/>
          <a:p>
            <a:pPr algn="l" marL="0" indent="0" lvl="0">
              <a:lnSpc>
                <a:spcPts val="9900"/>
              </a:lnSpc>
            </a:pPr>
            <a:r>
              <a:rPr lang="en-US" b="true" sz="9000" strike="noStrike">
                <a:solidFill>
                  <a:srgbClr val="F4F6FC"/>
                </a:solidFill>
                <a:latin typeface="PP Neue Machina Ultra-Bold"/>
                <a:ea typeface="PP Neue Machina Ultra-Bold"/>
                <a:cs typeface="PP Neue Machina Ultra-Bold"/>
                <a:sym typeface="PP Neue Machina Ultra-Bold"/>
              </a:rPr>
              <a:t>About us</a:t>
            </a:r>
          </a:p>
        </p:txBody>
      </p:sp>
      <p:sp>
        <p:nvSpPr>
          <p:cNvPr name="TextBox 8" id="8"/>
          <p:cNvSpPr txBox="true"/>
          <p:nvPr/>
        </p:nvSpPr>
        <p:spPr>
          <a:xfrm rot="0">
            <a:off x="10146132" y="3413926"/>
            <a:ext cx="6884163" cy="1327219"/>
          </a:xfrm>
          <a:prstGeom prst="rect">
            <a:avLst/>
          </a:prstGeom>
        </p:spPr>
        <p:txBody>
          <a:bodyPr anchor="t" rtlCol="false" tIns="0" lIns="0" bIns="0" rIns="0">
            <a:spAutoFit/>
          </a:bodyPr>
          <a:lstStyle/>
          <a:p>
            <a:pPr algn="l" marL="0" indent="0" lvl="0">
              <a:lnSpc>
                <a:spcPts val="2122"/>
              </a:lnSpc>
              <a:spcBef>
                <a:spcPct val="0"/>
              </a:spcBef>
            </a:pPr>
            <a:r>
              <a:rPr lang="en-US" sz="1414">
                <a:solidFill>
                  <a:srgbClr val="F4F6FC"/>
                </a:solidFill>
                <a:latin typeface="Neue Machina 1"/>
                <a:ea typeface="Neue Machina 1"/>
                <a:cs typeface="Neue Machina 1"/>
                <a:sym typeface="Neue Machina 1"/>
              </a:rPr>
              <a:t>At Crypto.Data.Live, we are revolutionizing the cryptocurrency trading landscape by delivering institutional-grade data, analytics, and real-time insights to a global audience. Our mission is to democratize access to advanced trading tools, empowering both individual traders and institutions to thrive in the fast-paced world of digital assets.</a:t>
            </a:r>
          </a:p>
        </p:txBody>
      </p:sp>
      <p:sp>
        <p:nvSpPr>
          <p:cNvPr name="TextBox 9" id="9"/>
          <p:cNvSpPr txBox="true"/>
          <p:nvPr/>
        </p:nvSpPr>
        <p:spPr>
          <a:xfrm rot="0">
            <a:off x="10146132" y="5292176"/>
            <a:ext cx="6884163" cy="2762499"/>
          </a:xfrm>
          <a:prstGeom prst="rect">
            <a:avLst/>
          </a:prstGeom>
        </p:spPr>
        <p:txBody>
          <a:bodyPr anchor="t" rtlCol="false" tIns="0" lIns="0" bIns="0" rIns="0">
            <a:spAutoFit/>
          </a:bodyPr>
          <a:lstStyle/>
          <a:p>
            <a:pPr algn="l">
              <a:lnSpc>
                <a:spcPts val="2240"/>
              </a:lnSpc>
            </a:pPr>
            <a:r>
              <a:rPr lang="en-US" sz="1493">
                <a:solidFill>
                  <a:srgbClr val="F4F6FC"/>
                </a:solidFill>
                <a:latin typeface="Neue Machina 1"/>
                <a:ea typeface="Neue Machina 1"/>
                <a:cs typeface="Neue Machina 1"/>
                <a:sym typeface="Neue Machina 1"/>
              </a:rPr>
              <a:t>Innovation, precision, and community are at the heart of what we do.</a:t>
            </a:r>
          </a:p>
          <a:p>
            <a:pPr algn="l">
              <a:lnSpc>
                <a:spcPts val="2240"/>
              </a:lnSpc>
            </a:pPr>
          </a:p>
          <a:p>
            <a:pPr algn="l">
              <a:lnSpc>
                <a:spcPts val="2240"/>
              </a:lnSpc>
            </a:pPr>
            <a:r>
              <a:rPr lang="en-US" sz="1493">
                <a:solidFill>
                  <a:srgbClr val="F4F6FC"/>
                </a:solidFill>
                <a:latin typeface="Neue Machina 1"/>
                <a:ea typeface="Neue Machina 1"/>
                <a:cs typeface="Neue Machina 1"/>
                <a:sym typeface="Neue Machina 1"/>
              </a:rPr>
              <a:t>Our platform combines the latest advancements in artificial intelligence, blockchain technology, and smart contract automation to provide a seamless, data-driven experience. With our native CDL Token, we bridge the gap between institutional trading tools and individual traders, offering cutting-edge solutions that enhance decision-making, optimize strategies, and unlock new opportunities in decentralized finance.</a:t>
            </a:r>
          </a:p>
          <a:p>
            <a:pPr algn="l" marL="0" indent="0" lvl="0">
              <a:lnSpc>
                <a:spcPts val="22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759578" y="1315122"/>
            <a:ext cx="8384422" cy="6946145"/>
            <a:chOff x="0" y="0"/>
            <a:chExt cx="11179230" cy="9261526"/>
          </a:xfrm>
        </p:grpSpPr>
        <p:sp>
          <p:nvSpPr>
            <p:cNvPr name="TextBox 3" id="3"/>
            <p:cNvSpPr txBox="true"/>
            <p:nvPr/>
          </p:nvSpPr>
          <p:spPr>
            <a:xfrm rot="0">
              <a:off x="161667" y="-57150"/>
              <a:ext cx="10356836" cy="1860550"/>
            </a:xfrm>
            <a:prstGeom prst="rect">
              <a:avLst/>
            </a:prstGeom>
          </p:spPr>
          <p:txBody>
            <a:bodyPr anchor="t" rtlCol="false" tIns="0" lIns="0" bIns="0" rIns="0">
              <a:spAutoFit/>
            </a:bodyPr>
            <a:lstStyle/>
            <a:p>
              <a:pPr algn="l" marL="0" indent="0" lvl="0">
                <a:lnSpc>
                  <a:spcPts val="10665"/>
                </a:lnSpc>
              </a:pPr>
              <a:r>
                <a:rPr lang="en-US" b="true" sz="8887">
                  <a:solidFill>
                    <a:srgbClr val="F4F6FC"/>
                  </a:solidFill>
                  <a:latin typeface="PP Neue Machina Ultra-Bold"/>
                  <a:ea typeface="PP Neue Machina Ultra-Bold"/>
                  <a:cs typeface="PP Neue Machina Ultra-Bold"/>
                  <a:sym typeface="PP Neue Machina Ultra-Bold"/>
                </a:rPr>
                <a:t>OUR VISION</a:t>
              </a:r>
            </a:p>
          </p:txBody>
        </p:sp>
        <p:sp>
          <p:nvSpPr>
            <p:cNvPr name="TextBox 4" id="4"/>
            <p:cNvSpPr txBox="true"/>
            <p:nvPr/>
          </p:nvSpPr>
          <p:spPr>
            <a:xfrm rot="0">
              <a:off x="161667" y="2703564"/>
              <a:ext cx="10356836" cy="6557962"/>
            </a:xfrm>
            <a:prstGeom prst="rect">
              <a:avLst/>
            </a:prstGeom>
          </p:spPr>
          <p:txBody>
            <a:bodyPr anchor="t" rtlCol="false" tIns="0" lIns="0" bIns="0" rIns="0">
              <a:spAutoFit/>
            </a:bodyPr>
            <a:lstStyle/>
            <a:p>
              <a:pPr algn="l" marL="0" indent="0" lvl="0">
                <a:lnSpc>
                  <a:spcPts val="3534"/>
                </a:lnSpc>
              </a:pPr>
              <a:r>
                <a:rPr lang="en-US" sz="2718">
                  <a:solidFill>
                    <a:srgbClr val="F4F6FC"/>
                  </a:solidFill>
                  <a:latin typeface="Neue Machina 1"/>
                  <a:ea typeface="Neue Machina 1"/>
                  <a:cs typeface="Neue Machina 1"/>
                  <a:sym typeface="Neue Machina 1"/>
                </a:rPr>
                <a:t>To revolutionize the cryptocurrency trading landscape by providing traders and investors with cutting-edge tools, data, and technology, empowering them to make smarter, informed decisions in a decentralized financial world. We envision a future where all participants, from individuals to institutions, have equal access to the insights and tools necessary to succeed in the evolving crypto market.</a:t>
              </a:r>
            </a:p>
          </p:txBody>
        </p:sp>
        <p:sp>
          <p:nvSpPr>
            <p:cNvPr name="AutoShape 5" id="5"/>
            <p:cNvSpPr/>
            <p:nvPr/>
          </p:nvSpPr>
          <p:spPr>
            <a:xfrm>
              <a:off x="0" y="2224453"/>
              <a:ext cx="11179230" cy="0"/>
            </a:xfrm>
            <a:prstGeom prst="line">
              <a:avLst/>
            </a:prstGeom>
            <a:ln cap="flat" w="139700">
              <a:solidFill>
                <a:srgbClr val="101010"/>
              </a:solidFill>
              <a:prstDash val="solid"/>
              <a:headEnd type="none" len="sm" w="sm"/>
              <a:tailEnd type="none" len="sm" w="sm"/>
            </a:ln>
          </p:spPr>
        </p:sp>
      </p:grpSp>
      <p:grpSp>
        <p:nvGrpSpPr>
          <p:cNvPr name="Group 6" id="6"/>
          <p:cNvGrpSpPr/>
          <p:nvPr/>
        </p:nvGrpSpPr>
        <p:grpSpPr>
          <a:xfrm rot="0">
            <a:off x="10105474" y="468156"/>
            <a:ext cx="8182526" cy="9818844"/>
            <a:chOff x="0" y="0"/>
            <a:chExt cx="11062970" cy="13275310"/>
          </a:xfrm>
        </p:grpSpPr>
        <p:sp>
          <p:nvSpPr>
            <p:cNvPr name="Freeform 7" id="7"/>
            <p:cNvSpPr/>
            <p:nvPr/>
          </p:nvSpPr>
          <p:spPr>
            <a:xfrm flipH="false" flipV="false" rot="0">
              <a:off x="0" y="0"/>
              <a:ext cx="11062970" cy="13275311"/>
            </a:xfrm>
            <a:custGeom>
              <a:avLst/>
              <a:gdLst/>
              <a:ahLst/>
              <a:cxnLst/>
              <a:rect r="r" b="b" t="t" l="l"/>
              <a:pathLst>
                <a:path h="13275311" w="11062970">
                  <a:moveTo>
                    <a:pt x="4413250" y="0"/>
                  </a:moveTo>
                  <a:lnTo>
                    <a:pt x="0" y="0"/>
                  </a:lnTo>
                  <a:lnTo>
                    <a:pt x="0" y="13275311"/>
                  </a:lnTo>
                  <a:lnTo>
                    <a:pt x="11062970" y="13275311"/>
                  </a:lnTo>
                  <a:lnTo>
                    <a:pt x="11062970" y="6649720"/>
                  </a:lnTo>
                  <a:cubicBezTo>
                    <a:pt x="11062970" y="2976880"/>
                    <a:pt x="8086090" y="0"/>
                    <a:pt x="4413250" y="0"/>
                  </a:cubicBezTo>
                  <a:close/>
                </a:path>
              </a:pathLst>
            </a:custGeom>
            <a:blipFill>
              <a:blip r:embed="rId2"/>
              <a:stretch>
                <a:fillRect l="-28945" t="0" r="-28945"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descr="3D Smooth Gradient  Pentagon"/>
          <p:cNvSpPr/>
          <p:nvPr/>
        </p:nvSpPr>
        <p:spPr>
          <a:xfrm flipH="false" flipV="false" rot="-1898322">
            <a:off x="14412471" y="6408086"/>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3" id="3"/>
          <p:cNvGrpSpPr/>
          <p:nvPr/>
        </p:nvGrpSpPr>
        <p:grpSpPr>
          <a:xfrm rot="0">
            <a:off x="0" y="-556172"/>
            <a:ext cx="18288000" cy="1584872"/>
            <a:chOff x="0" y="0"/>
            <a:chExt cx="9414331" cy="815863"/>
          </a:xfrm>
        </p:grpSpPr>
        <p:sp>
          <p:nvSpPr>
            <p:cNvPr name="Freeform 4" id="4"/>
            <p:cNvSpPr/>
            <p:nvPr/>
          </p:nvSpPr>
          <p:spPr>
            <a:xfrm flipH="false" flipV="false" rot="0">
              <a:off x="0" y="0"/>
              <a:ext cx="9414331" cy="815863"/>
            </a:xfrm>
            <a:custGeom>
              <a:avLst/>
              <a:gdLst/>
              <a:ahLst/>
              <a:cxnLst/>
              <a:rect r="r" b="b" t="t" l="l"/>
              <a:pathLst>
                <a:path h="815863" w="9414331">
                  <a:moveTo>
                    <a:pt x="0" y="0"/>
                  </a:moveTo>
                  <a:lnTo>
                    <a:pt x="9414331" y="0"/>
                  </a:lnTo>
                  <a:lnTo>
                    <a:pt x="9414331" y="815863"/>
                  </a:lnTo>
                  <a:lnTo>
                    <a:pt x="0" y="815863"/>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9414331" cy="85396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547249" y="1279599"/>
            <a:ext cx="6439959" cy="7727803"/>
            <a:chOff x="0" y="0"/>
            <a:chExt cx="11062970" cy="13275310"/>
          </a:xfrm>
        </p:grpSpPr>
        <p:sp>
          <p:nvSpPr>
            <p:cNvPr name="Freeform 7" id="7"/>
            <p:cNvSpPr/>
            <p:nvPr/>
          </p:nvSpPr>
          <p:spPr>
            <a:xfrm flipH="false" flipV="false" rot="0">
              <a:off x="0" y="0"/>
              <a:ext cx="11062970" cy="13275311"/>
            </a:xfrm>
            <a:custGeom>
              <a:avLst/>
              <a:gdLst/>
              <a:ahLst/>
              <a:cxnLst/>
              <a:rect r="r" b="b" t="t" l="l"/>
              <a:pathLst>
                <a:path h="13275311" w="11062970">
                  <a:moveTo>
                    <a:pt x="4413250" y="0"/>
                  </a:moveTo>
                  <a:lnTo>
                    <a:pt x="0" y="0"/>
                  </a:lnTo>
                  <a:lnTo>
                    <a:pt x="0" y="13275311"/>
                  </a:lnTo>
                  <a:lnTo>
                    <a:pt x="11062970" y="13275311"/>
                  </a:lnTo>
                  <a:lnTo>
                    <a:pt x="11062970" y="6649720"/>
                  </a:lnTo>
                  <a:cubicBezTo>
                    <a:pt x="11062970" y="2976880"/>
                    <a:pt x="8086090" y="0"/>
                    <a:pt x="4413250" y="0"/>
                  </a:cubicBezTo>
                  <a:close/>
                </a:path>
              </a:pathLst>
            </a:custGeom>
            <a:blipFill>
              <a:blip r:embed="rId3"/>
              <a:stretch>
                <a:fillRect l="-31770" t="0" r="-31770" b="0"/>
              </a:stretch>
            </a:blipFill>
          </p:spPr>
        </p:sp>
      </p:grpSp>
      <p:grpSp>
        <p:nvGrpSpPr>
          <p:cNvPr name="Group 8" id="8"/>
          <p:cNvGrpSpPr/>
          <p:nvPr/>
        </p:nvGrpSpPr>
        <p:grpSpPr>
          <a:xfrm rot="0">
            <a:off x="7970324" y="1653135"/>
            <a:ext cx="9040494" cy="6980730"/>
            <a:chOff x="0" y="0"/>
            <a:chExt cx="12053992" cy="9307640"/>
          </a:xfrm>
        </p:grpSpPr>
        <p:sp>
          <p:nvSpPr>
            <p:cNvPr name="TextBox 9" id="9"/>
            <p:cNvSpPr txBox="true"/>
            <p:nvPr/>
          </p:nvSpPr>
          <p:spPr>
            <a:xfrm rot="0">
              <a:off x="0" y="1698986"/>
              <a:ext cx="10607073" cy="7608655"/>
            </a:xfrm>
            <a:prstGeom prst="rect">
              <a:avLst/>
            </a:prstGeom>
          </p:spPr>
          <p:txBody>
            <a:bodyPr anchor="t" rtlCol="false" tIns="0" lIns="0" bIns="0" rIns="0">
              <a:spAutoFit/>
            </a:bodyPr>
            <a:lstStyle/>
            <a:p>
              <a:pPr algn="l" marL="0" indent="0" lvl="0">
                <a:lnSpc>
                  <a:spcPts val="3796"/>
                </a:lnSpc>
              </a:pPr>
              <a:r>
                <a:rPr lang="en-US" sz="2920">
                  <a:solidFill>
                    <a:srgbClr val="F4F6FC"/>
                  </a:solidFill>
                  <a:latin typeface="Neue Machina 1"/>
                  <a:ea typeface="Neue Machina 1"/>
                  <a:cs typeface="Neue Machina 1"/>
                  <a:sym typeface="Neue Machina 1"/>
                </a:rPr>
                <a:t>Our mission is to bridge the gap between institutional-grade trading tools and individual traders by offering real-time market data, AI-driven analytics, and seamless integration with decentralized platforms. We aim to foster a user-centric ecosystem that empowers crypto enthusiasts with the tools, knowledge, and governance capabilities to shape their financial futures and thrive in the decentralized economy.</a:t>
              </a:r>
            </a:p>
          </p:txBody>
        </p:sp>
        <p:sp>
          <p:nvSpPr>
            <p:cNvPr name="TextBox 10" id="10"/>
            <p:cNvSpPr txBox="true"/>
            <p:nvPr/>
          </p:nvSpPr>
          <p:spPr>
            <a:xfrm rot="0">
              <a:off x="0" y="-57150"/>
              <a:ext cx="12053992" cy="865717"/>
            </a:xfrm>
            <a:prstGeom prst="rect">
              <a:avLst/>
            </a:prstGeom>
          </p:spPr>
          <p:txBody>
            <a:bodyPr anchor="t" rtlCol="false" tIns="0" lIns="0" bIns="0" rIns="0">
              <a:spAutoFit/>
            </a:bodyPr>
            <a:lstStyle/>
            <a:p>
              <a:pPr algn="l" marL="0" indent="0" lvl="0">
                <a:lnSpc>
                  <a:spcPts val="5199"/>
                </a:lnSpc>
              </a:pPr>
              <a:r>
                <a:rPr lang="en-US" b="true" sz="3999">
                  <a:solidFill>
                    <a:srgbClr val="F4F6FC"/>
                  </a:solidFill>
                  <a:latin typeface="PP Neue Machina Ultra-Bold"/>
                  <a:ea typeface="PP Neue Machina Ultra-Bold"/>
                  <a:cs typeface="PP Neue Machina Ultra-Bold"/>
                  <a:sym typeface="PP Neue Machina Ultra-Bold"/>
                </a:rPr>
                <a:t>OUR MISSION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390681" y="2927503"/>
            <a:ext cx="7207492" cy="529127"/>
            <a:chOff x="0" y="0"/>
            <a:chExt cx="3054079" cy="224211"/>
          </a:xfrm>
        </p:grpSpPr>
        <p:sp>
          <p:nvSpPr>
            <p:cNvPr name="Freeform 4" id="4"/>
            <p:cNvSpPr/>
            <p:nvPr/>
          </p:nvSpPr>
          <p:spPr>
            <a:xfrm flipH="false" flipV="false" rot="0">
              <a:off x="0" y="0"/>
              <a:ext cx="3054079" cy="224211"/>
            </a:xfrm>
            <a:custGeom>
              <a:avLst/>
              <a:gdLst/>
              <a:ahLst/>
              <a:cxnLst/>
              <a:rect r="r" b="b" t="t" l="l"/>
              <a:pathLst>
                <a:path h="224211" w="3054079">
                  <a:moveTo>
                    <a:pt x="24705" y="0"/>
                  </a:moveTo>
                  <a:lnTo>
                    <a:pt x="3029373" y="0"/>
                  </a:lnTo>
                  <a:cubicBezTo>
                    <a:pt x="3043018" y="0"/>
                    <a:pt x="3054079" y="11061"/>
                    <a:pt x="3054079" y="24705"/>
                  </a:cubicBezTo>
                  <a:lnTo>
                    <a:pt x="3054079" y="199505"/>
                  </a:lnTo>
                  <a:cubicBezTo>
                    <a:pt x="3054079" y="206058"/>
                    <a:pt x="3051476" y="212341"/>
                    <a:pt x="3046843" y="216975"/>
                  </a:cubicBezTo>
                  <a:cubicBezTo>
                    <a:pt x="3042210" y="221608"/>
                    <a:pt x="3035926" y="224211"/>
                    <a:pt x="3029373" y="224211"/>
                  </a:cubicBezTo>
                  <a:lnTo>
                    <a:pt x="24705" y="224211"/>
                  </a:lnTo>
                  <a:cubicBezTo>
                    <a:pt x="11061" y="224211"/>
                    <a:pt x="0" y="213150"/>
                    <a:pt x="0" y="199505"/>
                  </a:cubicBezTo>
                  <a:lnTo>
                    <a:pt x="0" y="24705"/>
                  </a:lnTo>
                  <a:cubicBezTo>
                    <a:pt x="0" y="11061"/>
                    <a:pt x="11061" y="0"/>
                    <a:pt x="2470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57150"/>
              <a:ext cx="3054079" cy="281361"/>
            </a:xfrm>
            <a:prstGeom prst="rect">
              <a:avLst/>
            </a:prstGeom>
          </p:spPr>
          <p:txBody>
            <a:bodyPr anchor="ctr" rtlCol="false" tIns="0" lIns="0" bIns="0" rIns="0"/>
            <a:lstStyle/>
            <a:p>
              <a:pPr algn="ctr">
                <a:lnSpc>
                  <a:spcPts val="3640"/>
                </a:lnSpc>
              </a:pPr>
              <a:r>
                <a:rPr lang="en-US" sz="2600">
                  <a:solidFill>
                    <a:srgbClr val="F4F6FC"/>
                  </a:solidFill>
                  <a:latin typeface="Neue Machina 1"/>
                  <a:ea typeface="Neue Machina 1"/>
                  <a:cs typeface="Neue Machina 1"/>
                  <a:sym typeface="Neue Machina 1"/>
                </a:rPr>
                <a:t>Leverage Real-Time Data and AI Tools</a:t>
              </a:r>
            </a:p>
          </p:txBody>
        </p:sp>
      </p:grpSp>
      <p:grpSp>
        <p:nvGrpSpPr>
          <p:cNvPr name="Group 6" id="6"/>
          <p:cNvGrpSpPr/>
          <p:nvPr/>
        </p:nvGrpSpPr>
        <p:grpSpPr>
          <a:xfrm rot="0">
            <a:off x="7527652" y="5294489"/>
            <a:ext cx="8238010" cy="529127"/>
            <a:chOff x="0" y="0"/>
            <a:chExt cx="3490747" cy="224211"/>
          </a:xfrm>
        </p:grpSpPr>
        <p:sp>
          <p:nvSpPr>
            <p:cNvPr name="Freeform 7" id="7"/>
            <p:cNvSpPr/>
            <p:nvPr/>
          </p:nvSpPr>
          <p:spPr>
            <a:xfrm flipH="false" flipV="false" rot="0">
              <a:off x="0" y="0"/>
              <a:ext cx="3490747" cy="224211"/>
            </a:xfrm>
            <a:custGeom>
              <a:avLst/>
              <a:gdLst/>
              <a:ahLst/>
              <a:cxnLst/>
              <a:rect r="r" b="b" t="t" l="l"/>
              <a:pathLst>
                <a:path h="224211" w="3490747">
                  <a:moveTo>
                    <a:pt x="21615" y="0"/>
                  </a:moveTo>
                  <a:lnTo>
                    <a:pt x="3469132" y="0"/>
                  </a:lnTo>
                  <a:cubicBezTo>
                    <a:pt x="3474865" y="0"/>
                    <a:pt x="3480363" y="2277"/>
                    <a:pt x="3484416" y="6331"/>
                  </a:cubicBezTo>
                  <a:cubicBezTo>
                    <a:pt x="3488470" y="10384"/>
                    <a:pt x="3490747" y="15882"/>
                    <a:pt x="3490747" y="21615"/>
                  </a:cubicBezTo>
                  <a:lnTo>
                    <a:pt x="3490747" y="202596"/>
                  </a:lnTo>
                  <a:cubicBezTo>
                    <a:pt x="3490747" y="208328"/>
                    <a:pt x="3488470" y="213826"/>
                    <a:pt x="3484416" y="217880"/>
                  </a:cubicBezTo>
                  <a:cubicBezTo>
                    <a:pt x="3480363" y="221933"/>
                    <a:pt x="3474865" y="224211"/>
                    <a:pt x="3469132" y="224211"/>
                  </a:cubicBezTo>
                  <a:lnTo>
                    <a:pt x="21615" y="224211"/>
                  </a:lnTo>
                  <a:cubicBezTo>
                    <a:pt x="15882" y="224211"/>
                    <a:pt x="10384" y="221933"/>
                    <a:pt x="6331" y="217880"/>
                  </a:cubicBezTo>
                  <a:cubicBezTo>
                    <a:pt x="2277" y="213826"/>
                    <a:pt x="0" y="208328"/>
                    <a:pt x="0" y="202596"/>
                  </a:cubicBezTo>
                  <a:lnTo>
                    <a:pt x="0" y="21615"/>
                  </a:lnTo>
                  <a:cubicBezTo>
                    <a:pt x="0" y="15882"/>
                    <a:pt x="2277" y="10384"/>
                    <a:pt x="6331" y="6331"/>
                  </a:cubicBezTo>
                  <a:cubicBezTo>
                    <a:pt x="10384" y="2277"/>
                    <a:pt x="15882" y="0"/>
                    <a:pt x="21615"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8" id="8"/>
            <p:cNvSpPr txBox="true"/>
            <p:nvPr/>
          </p:nvSpPr>
          <p:spPr>
            <a:xfrm>
              <a:off x="0" y="-47625"/>
              <a:ext cx="3490747" cy="271836"/>
            </a:xfrm>
            <a:prstGeom prst="rect">
              <a:avLst/>
            </a:prstGeom>
          </p:spPr>
          <p:txBody>
            <a:bodyPr anchor="ctr" rtlCol="false" tIns="0" lIns="0" bIns="0" rIns="0"/>
            <a:lstStyle/>
            <a:p>
              <a:pPr algn="ctr">
                <a:lnSpc>
                  <a:spcPts val="3640"/>
                </a:lnSpc>
              </a:pPr>
              <a:r>
                <a:rPr lang="en-US" sz="2600">
                  <a:solidFill>
                    <a:srgbClr val="F4F6FC"/>
                  </a:solidFill>
                  <a:latin typeface="Montserrat"/>
                  <a:ea typeface="Montserrat"/>
                  <a:cs typeface="Montserrat"/>
                  <a:sym typeface="Montserrat"/>
                </a:rPr>
                <a:t>Reduce Transaction Costs with Smart Contracts</a:t>
              </a:r>
            </a:p>
          </p:txBody>
        </p:sp>
      </p:grpSp>
      <p:grpSp>
        <p:nvGrpSpPr>
          <p:cNvPr name="Group 9" id="9"/>
          <p:cNvGrpSpPr/>
          <p:nvPr/>
        </p:nvGrpSpPr>
        <p:grpSpPr>
          <a:xfrm rot="0">
            <a:off x="7527652" y="7634845"/>
            <a:ext cx="6061573" cy="529127"/>
            <a:chOff x="0" y="0"/>
            <a:chExt cx="2568511" cy="224211"/>
          </a:xfrm>
        </p:grpSpPr>
        <p:sp>
          <p:nvSpPr>
            <p:cNvPr name="Freeform 10" id="10"/>
            <p:cNvSpPr/>
            <p:nvPr/>
          </p:nvSpPr>
          <p:spPr>
            <a:xfrm flipH="false" flipV="false" rot="0">
              <a:off x="0" y="0"/>
              <a:ext cx="2568511" cy="224211"/>
            </a:xfrm>
            <a:custGeom>
              <a:avLst/>
              <a:gdLst/>
              <a:ahLst/>
              <a:cxnLst/>
              <a:rect r="r" b="b" t="t" l="l"/>
              <a:pathLst>
                <a:path h="224211" w="2568511">
                  <a:moveTo>
                    <a:pt x="29376" y="0"/>
                  </a:moveTo>
                  <a:lnTo>
                    <a:pt x="2539135" y="0"/>
                  </a:lnTo>
                  <a:cubicBezTo>
                    <a:pt x="2546926" y="0"/>
                    <a:pt x="2554398" y="3095"/>
                    <a:pt x="2559907" y="8604"/>
                  </a:cubicBezTo>
                  <a:cubicBezTo>
                    <a:pt x="2565416" y="14113"/>
                    <a:pt x="2568511" y="21585"/>
                    <a:pt x="2568511" y="29376"/>
                  </a:cubicBezTo>
                  <a:lnTo>
                    <a:pt x="2568511" y="194835"/>
                  </a:lnTo>
                  <a:cubicBezTo>
                    <a:pt x="2568511" y="202626"/>
                    <a:pt x="2565416" y="210098"/>
                    <a:pt x="2559907" y="215607"/>
                  </a:cubicBezTo>
                  <a:cubicBezTo>
                    <a:pt x="2554398" y="221116"/>
                    <a:pt x="2546926" y="224211"/>
                    <a:pt x="2539135" y="224211"/>
                  </a:cubicBezTo>
                  <a:lnTo>
                    <a:pt x="29376" y="224211"/>
                  </a:lnTo>
                  <a:cubicBezTo>
                    <a:pt x="21585" y="224211"/>
                    <a:pt x="14113" y="221116"/>
                    <a:pt x="8604" y="215607"/>
                  </a:cubicBezTo>
                  <a:cubicBezTo>
                    <a:pt x="3095" y="210098"/>
                    <a:pt x="0" y="202626"/>
                    <a:pt x="0" y="194835"/>
                  </a:cubicBezTo>
                  <a:lnTo>
                    <a:pt x="0" y="29376"/>
                  </a:lnTo>
                  <a:cubicBezTo>
                    <a:pt x="0" y="21585"/>
                    <a:pt x="3095" y="14113"/>
                    <a:pt x="8604" y="8604"/>
                  </a:cubicBezTo>
                  <a:cubicBezTo>
                    <a:pt x="14113" y="3095"/>
                    <a:pt x="21585" y="0"/>
                    <a:pt x="2937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1" id="11"/>
            <p:cNvSpPr txBox="true"/>
            <p:nvPr/>
          </p:nvSpPr>
          <p:spPr>
            <a:xfrm>
              <a:off x="0" y="-57150"/>
              <a:ext cx="2568511" cy="281361"/>
            </a:xfrm>
            <a:prstGeom prst="rect">
              <a:avLst/>
            </a:prstGeom>
          </p:spPr>
          <p:txBody>
            <a:bodyPr anchor="ctr" rtlCol="false" tIns="0" lIns="0" bIns="0" rIns="0"/>
            <a:lstStyle/>
            <a:p>
              <a:pPr algn="ctr">
                <a:lnSpc>
                  <a:spcPts val="3640"/>
                </a:lnSpc>
              </a:pPr>
              <a:r>
                <a:rPr lang="en-US" sz="2600">
                  <a:solidFill>
                    <a:srgbClr val="F4F6FC"/>
                  </a:solidFill>
                  <a:latin typeface="Neue Machina 1"/>
                  <a:ea typeface="Neue Machina 1"/>
                  <a:cs typeface="Neue Machina 1"/>
                  <a:sym typeface="Neue Machina 1"/>
                </a:rPr>
                <a:t>Integrate with Web3 Ecosystems</a:t>
              </a:r>
            </a:p>
          </p:txBody>
        </p:sp>
      </p:grpSp>
      <p:grpSp>
        <p:nvGrpSpPr>
          <p:cNvPr name="Group 12" id="12"/>
          <p:cNvGrpSpPr/>
          <p:nvPr/>
        </p:nvGrpSpPr>
        <p:grpSpPr>
          <a:xfrm rot="7573183">
            <a:off x="1230111" y="7154961"/>
            <a:ext cx="1013029" cy="10130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046846" y="7316247"/>
            <a:ext cx="1175136" cy="1166323"/>
          </a:xfrm>
          <a:custGeom>
            <a:avLst/>
            <a:gdLst/>
            <a:ahLst/>
            <a:cxnLst/>
            <a:rect r="r" b="b" t="t" l="l"/>
            <a:pathLst>
              <a:path h="1166323" w="1175136">
                <a:moveTo>
                  <a:pt x="0" y="0"/>
                </a:moveTo>
                <a:lnTo>
                  <a:pt x="1175137" y="0"/>
                </a:lnTo>
                <a:lnTo>
                  <a:pt x="1175137" y="1166323"/>
                </a:lnTo>
                <a:lnTo>
                  <a:pt x="0" y="11663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962310" y="4988486"/>
            <a:ext cx="1336613" cy="1141133"/>
          </a:xfrm>
          <a:custGeom>
            <a:avLst/>
            <a:gdLst/>
            <a:ahLst/>
            <a:cxnLst/>
            <a:rect r="r" b="b" t="t" l="l"/>
            <a:pathLst>
              <a:path h="1141133" w="1336613">
                <a:moveTo>
                  <a:pt x="0" y="0"/>
                </a:moveTo>
                <a:lnTo>
                  <a:pt x="1336613" y="0"/>
                </a:lnTo>
                <a:lnTo>
                  <a:pt x="1336613" y="1141134"/>
                </a:lnTo>
                <a:lnTo>
                  <a:pt x="0" y="1141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099144" y="2656728"/>
            <a:ext cx="1062943" cy="1141133"/>
          </a:xfrm>
          <a:custGeom>
            <a:avLst/>
            <a:gdLst/>
            <a:ahLst/>
            <a:cxnLst/>
            <a:rect r="r" b="b" t="t" l="l"/>
            <a:pathLst>
              <a:path h="1141133" w="1062943">
                <a:moveTo>
                  <a:pt x="0" y="0"/>
                </a:moveTo>
                <a:lnTo>
                  <a:pt x="1062944" y="0"/>
                </a:lnTo>
                <a:lnTo>
                  <a:pt x="1062944" y="1141133"/>
                </a:lnTo>
                <a:lnTo>
                  <a:pt x="0" y="11411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7390681" y="392529"/>
            <a:ext cx="7449516" cy="2152650"/>
          </a:xfrm>
          <a:prstGeom prst="rect">
            <a:avLst/>
          </a:prstGeom>
        </p:spPr>
        <p:txBody>
          <a:bodyPr anchor="t" rtlCol="false" tIns="0" lIns="0" bIns="0" rIns="0">
            <a:spAutoFit/>
          </a:bodyPr>
          <a:lstStyle/>
          <a:p>
            <a:pPr algn="l">
              <a:lnSpc>
                <a:spcPts val="8399"/>
              </a:lnSpc>
            </a:pPr>
            <a:r>
              <a:rPr lang="en-US" sz="6999" b="true">
                <a:solidFill>
                  <a:srgbClr val="FFFFFF"/>
                </a:solidFill>
                <a:latin typeface="PP Neue Machina Ultra-Bold"/>
                <a:ea typeface="PP Neue Machina Ultra-Bold"/>
                <a:cs typeface="PP Neue Machina Ultra-Bold"/>
                <a:sym typeface="PP Neue Machina Ultra-Bold"/>
              </a:rPr>
              <a:t>CDL TOKEN STRATEGIES</a:t>
            </a:r>
          </a:p>
        </p:txBody>
      </p:sp>
      <p:sp>
        <p:nvSpPr>
          <p:cNvPr name="TextBox 19" id="19"/>
          <p:cNvSpPr txBox="true"/>
          <p:nvPr/>
        </p:nvSpPr>
        <p:spPr>
          <a:xfrm rot="0">
            <a:off x="7527652" y="3599562"/>
            <a:ext cx="7585377" cy="124984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FFFFFF"/>
                </a:solidFill>
                <a:latin typeface="Neue Machina 1"/>
                <a:ea typeface="Neue Machina 1"/>
                <a:cs typeface="Neue Machina 1"/>
                <a:sym typeface="Neue Machina 1"/>
              </a:rPr>
              <a:t>Smart Decision-Making: Utilize CDL Token to unlock access to institutional-grade data, market analytics, and predictive AI tools. These insights enable informed trading strategies and portfolio optimization.</a:t>
            </a:r>
          </a:p>
        </p:txBody>
      </p:sp>
      <p:sp>
        <p:nvSpPr>
          <p:cNvPr name="TextBox 20" id="20"/>
          <p:cNvSpPr txBox="true"/>
          <p:nvPr/>
        </p:nvSpPr>
        <p:spPr>
          <a:xfrm rot="0">
            <a:off x="7661342" y="5937322"/>
            <a:ext cx="7585377" cy="1249848"/>
          </a:xfrm>
          <a:prstGeom prst="rect">
            <a:avLst/>
          </a:prstGeom>
        </p:spPr>
        <p:txBody>
          <a:bodyPr anchor="t" rtlCol="false" tIns="0" lIns="0" bIns="0" rIns="0">
            <a:spAutoFit/>
          </a:bodyPr>
          <a:lstStyle/>
          <a:p>
            <a:pPr algn="l" marL="0" indent="0" lvl="0">
              <a:lnSpc>
                <a:spcPts val="2510"/>
              </a:lnSpc>
              <a:spcBef>
                <a:spcPct val="0"/>
              </a:spcBef>
            </a:pPr>
            <a:r>
              <a:rPr lang="en-US" sz="1793">
                <a:solidFill>
                  <a:srgbClr val="FFFFFF"/>
                </a:solidFill>
                <a:latin typeface="Montserrat"/>
                <a:ea typeface="Montserrat"/>
                <a:cs typeface="Montserrat"/>
                <a:sym typeface="Montserrat"/>
              </a:rPr>
              <a:t>Lower Gas Fees: Leverage CDL’s smart contract automation to optimize transactions and minimize gas costs. This is particularly beneficial for frequent traders or users of decentralized applications (dApps).</a:t>
            </a:r>
          </a:p>
        </p:txBody>
      </p:sp>
      <p:sp>
        <p:nvSpPr>
          <p:cNvPr name="TextBox 21" id="21"/>
          <p:cNvSpPr txBox="true"/>
          <p:nvPr/>
        </p:nvSpPr>
        <p:spPr>
          <a:xfrm rot="0">
            <a:off x="7661342" y="8278272"/>
            <a:ext cx="7585377" cy="1249848"/>
          </a:xfrm>
          <a:prstGeom prst="rect">
            <a:avLst/>
          </a:prstGeom>
        </p:spPr>
        <p:txBody>
          <a:bodyPr anchor="t" rtlCol="false" tIns="0" lIns="0" bIns="0" rIns="0">
            <a:spAutoFit/>
          </a:bodyPr>
          <a:lstStyle/>
          <a:p>
            <a:pPr algn="l">
              <a:lnSpc>
                <a:spcPts val="2510"/>
              </a:lnSpc>
            </a:pPr>
            <a:r>
              <a:rPr lang="en-US" sz="1793">
                <a:solidFill>
                  <a:srgbClr val="FFFFFF"/>
                </a:solidFill>
                <a:latin typeface="Montserrat"/>
                <a:ea typeface="Montserrat"/>
                <a:cs typeface="Montserrat"/>
                <a:sym typeface="Montserrat"/>
              </a:rPr>
              <a:t>S</a:t>
            </a:r>
            <a:r>
              <a:rPr lang="en-US" sz="1793" strike="noStrike" u="none">
                <a:solidFill>
                  <a:srgbClr val="FFFFFF"/>
                </a:solidFill>
                <a:latin typeface="Montserrat"/>
                <a:ea typeface="Montserrat"/>
                <a:cs typeface="Montserrat"/>
                <a:sym typeface="Montserrat"/>
              </a:rPr>
              <a:t>eamless API Integration: Use CDL Token for API connectivity with decentralized applications, making it easier to build and interact with Web3 platforms.</a:t>
            </a:r>
          </a:p>
          <a:p>
            <a:pPr algn="l">
              <a:lnSpc>
                <a:spcPts val="251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84858"/>
            <a:ext cx="8049460" cy="8049460"/>
          </a:xfrm>
          <a:custGeom>
            <a:avLst/>
            <a:gdLst/>
            <a:ahLst/>
            <a:cxnLst/>
            <a:rect r="r" b="b" t="t" l="l"/>
            <a:pathLst>
              <a:path h="8049460" w="8049460">
                <a:moveTo>
                  <a:pt x="0" y="0"/>
                </a:moveTo>
                <a:lnTo>
                  <a:pt x="8049460" y="0"/>
                </a:lnTo>
                <a:lnTo>
                  <a:pt x="8049460" y="8049460"/>
                </a:lnTo>
                <a:lnTo>
                  <a:pt x="0" y="8049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69739" y="2322480"/>
            <a:ext cx="6052875" cy="6052851"/>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8431" t="0" r="-28431" b="0"/>
              </a:stretch>
            </a:blipFill>
          </p:spPr>
        </p:sp>
      </p:grpSp>
      <p:grpSp>
        <p:nvGrpSpPr>
          <p:cNvPr name="Group 5" id="5"/>
          <p:cNvGrpSpPr/>
          <p:nvPr/>
        </p:nvGrpSpPr>
        <p:grpSpPr>
          <a:xfrm rot="0">
            <a:off x="10609065" y="1883345"/>
            <a:ext cx="6650235" cy="6455132"/>
            <a:chOff x="0" y="0"/>
            <a:chExt cx="8866980" cy="8606843"/>
          </a:xfrm>
        </p:grpSpPr>
        <p:sp>
          <p:nvSpPr>
            <p:cNvPr name="TextBox 6" id="6"/>
            <p:cNvSpPr txBox="true"/>
            <p:nvPr/>
          </p:nvSpPr>
          <p:spPr>
            <a:xfrm rot="0">
              <a:off x="0" y="-38100"/>
              <a:ext cx="8866980" cy="838200"/>
            </a:xfrm>
            <a:prstGeom prst="rect">
              <a:avLst/>
            </a:prstGeom>
          </p:spPr>
          <p:txBody>
            <a:bodyPr anchor="t" rtlCol="false" tIns="0" lIns="0" bIns="0" rIns="0">
              <a:spAutoFit/>
            </a:bodyPr>
            <a:lstStyle/>
            <a:p>
              <a:pPr algn="l" marL="0" indent="0" lvl="0">
                <a:lnSpc>
                  <a:spcPts val="4732"/>
                </a:lnSpc>
              </a:pPr>
              <a:r>
                <a:rPr lang="en-US" b="true" sz="3943">
                  <a:solidFill>
                    <a:srgbClr val="FFFFFF"/>
                  </a:solidFill>
                  <a:latin typeface="PP Neue Machina Ultra-Bold"/>
                  <a:ea typeface="PP Neue Machina Ultra-Bold"/>
                  <a:cs typeface="PP Neue Machina Ultra-Bold"/>
                  <a:sym typeface="PP Neue Machina Ultra-Bold"/>
                </a:rPr>
                <a:t>CDL TOKEN ECOSYSTEM</a:t>
              </a:r>
            </a:p>
          </p:txBody>
        </p:sp>
        <p:sp>
          <p:nvSpPr>
            <p:cNvPr name="TextBox 7" id="7"/>
            <p:cNvSpPr txBox="true"/>
            <p:nvPr/>
          </p:nvSpPr>
          <p:spPr>
            <a:xfrm rot="0">
              <a:off x="46175" y="1382170"/>
              <a:ext cx="8820805" cy="3037002"/>
            </a:xfrm>
            <a:prstGeom prst="rect">
              <a:avLst/>
            </a:prstGeom>
          </p:spPr>
          <p:txBody>
            <a:bodyPr anchor="t" rtlCol="false" tIns="0" lIns="0" bIns="0" rIns="0">
              <a:spAutoFit/>
            </a:bodyPr>
            <a:lstStyle/>
            <a:p>
              <a:pPr algn="l" marL="0" indent="0" lvl="0">
                <a:lnSpc>
                  <a:spcPts val="2306"/>
                </a:lnSpc>
              </a:pPr>
              <a:r>
                <a:rPr lang="en-US" sz="1774">
                  <a:solidFill>
                    <a:srgbClr val="FFFFFF"/>
                  </a:solidFill>
                  <a:latin typeface="Neue Machina 1"/>
                  <a:ea typeface="Neue Machina 1"/>
                  <a:cs typeface="Neue Machina 1"/>
                  <a:sym typeface="Neue Machina 1"/>
                </a:rPr>
                <a:t>The CDL Token is the cornerstone of the Crypto.Data.Live ecosystem, a cutting-edge platform designed to empower traders and investors with advanced tools, data insights, and seamless integration into the decentralized economy. The CDL Token unlocks a suite of services and features, enabling users to navigate the crypto market with confidence, precision, and agility</a:t>
              </a:r>
            </a:p>
          </p:txBody>
        </p:sp>
        <p:sp>
          <p:nvSpPr>
            <p:cNvPr name="TextBox 8" id="8"/>
            <p:cNvSpPr txBox="true"/>
            <p:nvPr/>
          </p:nvSpPr>
          <p:spPr>
            <a:xfrm rot="0">
              <a:off x="0" y="5405552"/>
              <a:ext cx="8866980" cy="3201291"/>
            </a:xfrm>
            <a:prstGeom prst="rect">
              <a:avLst/>
            </a:prstGeom>
          </p:spPr>
          <p:txBody>
            <a:bodyPr anchor="t" rtlCol="false" tIns="0" lIns="0" bIns="0" rIns="0">
              <a:spAutoFit/>
            </a:bodyPr>
            <a:lstStyle/>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Real-Time Data: Market insights and predictive tools for smarter trading.</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AI Analytics: Optimize portfolios with advanced AI tools.</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DeFi Tools: Stake, lend, and transact with low gas fees.</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Web3 Integration: Seamless API and dApp connectivity.</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Governance: Vote on platform decisions and earn rewards.</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Cross-Platform Access: Use on web, mobile, and APIs.</a:t>
              </a:r>
            </a:p>
            <a:p>
              <a:pPr algn="l" marL="352969" indent="-176484" lvl="1">
                <a:lnSpc>
                  <a:spcPts val="2125"/>
                </a:lnSpc>
                <a:buFont typeface="Arial"/>
                <a:buChar char="•"/>
              </a:pPr>
              <a:r>
                <a:rPr lang="en-US" sz="1634">
                  <a:solidFill>
                    <a:srgbClr val="FFFFFF"/>
                  </a:solidFill>
                  <a:latin typeface="Neue Machina 1"/>
                  <a:ea typeface="Neue Machina 1"/>
                  <a:cs typeface="Neue Machina 1"/>
                  <a:sym typeface="Neue Machina 1"/>
                </a:rPr>
                <a:t>Innovation: Future-ready roadmap with advanced features.</a:t>
              </a:r>
            </a:p>
          </p:txBody>
        </p:sp>
        <p:sp>
          <p:nvSpPr>
            <p:cNvPr name="AutoShape 9" id="9"/>
            <p:cNvSpPr/>
            <p:nvPr/>
          </p:nvSpPr>
          <p:spPr>
            <a:xfrm>
              <a:off x="0" y="4808264"/>
              <a:ext cx="8866980" cy="0"/>
            </a:xfrm>
            <a:prstGeom prst="line">
              <a:avLst/>
            </a:prstGeom>
            <a:ln cap="rnd" w="12700">
              <a:solidFill>
                <a:srgbClr val="B100E8"/>
              </a:solidFill>
              <a:prstDash val="solid"/>
              <a:headEnd type="none" len="sm" w="sm"/>
              <a:tailEnd type="none" len="sm" w="sm"/>
            </a:ln>
          </p:spPr>
        </p:sp>
      </p:grpSp>
      <p:grpSp>
        <p:nvGrpSpPr>
          <p:cNvPr name="Group 10" id="10"/>
          <p:cNvGrpSpPr/>
          <p:nvPr/>
        </p:nvGrpSpPr>
        <p:grpSpPr>
          <a:xfrm rot="0">
            <a:off x="0" y="-556172"/>
            <a:ext cx="18288000" cy="1222846"/>
            <a:chOff x="0" y="0"/>
            <a:chExt cx="9414331" cy="629499"/>
          </a:xfrm>
        </p:grpSpPr>
        <p:sp>
          <p:nvSpPr>
            <p:cNvPr name="Freeform 11" id="11"/>
            <p:cNvSpPr/>
            <p:nvPr/>
          </p:nvSpPr>
          <p:spPr>
            <a:xfrm flipH="false" flipV="false" rot="0">
              <a:off x="0" y="0"/>
              <a:ext cx="9414331" cy="629499"/>
            </a:xfrm>
            <a:custGeom>
              <a:avLst/>
              <a:gdLst/>
              <a:ahLst/>
              <a:cxnLst/>
              <a:rect r="r" b="b" t="t" l="l"/>
              <a:pathLst>
                <a:path h="629499" w="9414331">
                  <a:moveTo>
                    <a:pt x="0" y="0"/>
                  </a:moveTo>
                  <a:lnTo>
                    <a:pt x="9414331" y="0"/>
                  </a:lnTo>
                  <a:lnTo>
                    <a:pt x="9414331" y="629499"/>
                  </a:lnTo>
                  <a:lnTo>
                    <a:pt x="0" y="629499"/>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2" id="12"/>
            <p:cNvSpPr txBox="true"/>
            <p:nvPr/>
          </p:nvSpPr>
          <p:spPr>
            <a:xfrm>
              <a:off x="0" y="-38100"/>
              <a:ext cx="9414331" cy="66759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000000"/>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2194111" y="3426143"/>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4974962" y="3894483"/>
            <a:ext cx="3628085" cy="4414507"/>
            <a:chOff x="0" y="0"/>
            <a:chExt cx="1693662" cy="2060779"/>
          </a:xfrm>
        </p:grpSpPr>
        <p:sp>
          <p:nvSpPr>
            <p:cNvPr name="Freeform 16" id="1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5157567" y="4074774"/>
            <a:ext cx="3262874" cy="4031036"/>
            <a:chOff x="0" y="0"/>
            <a:chExt cx="1523174" cy="1881767"/>
          </a:xfrm>
        </p:grpSpPr>
        <p:sp>
          <p:nvSpPr>
            <p:cNvPr name="Freeform 19" id="1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0" id="2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5837771" y="3131890"/>
            <a:ext cx="1902465" cy="19024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9107871" y="3894483"/>
            <a:ext cx="3628085" cy="4414507"/>
            <a:chOff x="0" y="0"/>
            <a:chExt cx="1693662" cy="2060779"/>
          </a:xfrm>
        </p:grpSpPr>
        <p:sp>
          <p:nvSpPr>
            <p:cNvPr name="Freeform 25" id="2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9290476" y="4074774"/>
            <a:ext cx="3262874" cy="4031036"/>
            <a:chOff x="0" y="0"/>
            <a:chExt cx="1523174" cy="1881767"/>
          </a:xfrm>
        </p:grpSpPr>
        <p:sp>
          <p:nvSpPr>
            <p:cNvPr name="Freeform 28" id="2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9" id="2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9970681" y="3131890"/>
            <a:ext cx="1902465" cy="19024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13240781" y="3894483"/>
            <a:ext cx="3628085" cy="4414507"/>
            <a:chOff x="0" y="0"/>
            <a:chExt cx="1693662" cy="2060779"/>
          </a:xfrm>
        </p:grpSpPr>
        <p:sp>
          <p:nvSpPr>
            <p:cNvPr name="Freeform 34" id="3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5" id="3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6" id="36"/>
          <p:cNvGrpSpPr/>
          <p:nvPr/>
        </p:nvGrpSpPr>
        <p:grpSpPr>
          <a:xfrm rot="0">
            <a:off x="13423386" y="4074774"/>
            <a:ext cx="3262874" cy="4031036"/>
            <a:chOff x="0" y="0"/>
            <a:chExt cx="1523174" cy="1881767"/>
          </a:xfrm>
        </p:grpSpPr>
        <p:sp>
          <p:nvSpPr>
            <p:cNvPr name="Freeform 37" id="37"/>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8" id="38"/>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9" id="39"/>
          <p:cNvGrpSpPr/>
          <p:nvPr/>
        </p:nvGrpSpPr>
        <p:grpSpPr>
          <a:xfrm rot="0">
            <a:off x="14103591" y="3131890"/>
            <a:ext cx="1902465" cy="190246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2" id="42"/>
          <p:cNvSpPr/>
          <p:nvPr/>
        </p:nvSpPr>
        <p:spPr>
          <a:xfrm flipH="false" flipV="false" rot="0">
            <a:off x="10269921" y="3552297"/>
            <a:ext cx="1263132" cy="1044955"/>
          </a:xfrm>
          <a:custGeom>
            <a:avLst/>
            <a:gdLst/>
            <a:ahLst/>
            <a:cxnLst/>
            <a:rect r="r" b="b" t="t" l="l"/>
            <a:pathLst>
              <a:path h="1044955" w="1263132">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473885" y="3552297"/>
            <a:ext cx="1215301" cy="1171109"/>
          </a:xfrm>
          <a:custGeom>
            <a:avLst/>
            <a:gdLst/>
            <a:ahLst/>
            <a:cxnLst/>
            <a:rect r="r" b="b" t="t" l="l"/>
            <a:pathLst>
              <a:path h="1171109" w="1215301">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6338593" y="3552297"/>
            <a:ext cx="883328" cy="1099164"/>
          </a:xfrm>
          <a:custGeom>
            <a:avLst/>
            <a:gdLst/>
            <a:ahLst/>
            <a:cxnLst/>
            <a:rect r="r" b="b" t="t" l="l"/>
            <a:pathLst>
              <a:path h="1099164" w="883328">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1411755" y="6155882"/>
            <a:ext cx="2877407" cy="1028885"/>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Neue Machina 1 Light"/>
                <a:ea typeface="Neue Machina 1 Light"/>
                <a:cs typeface="Neue Machina 1 Light"/>
                <a:sym typeface="Neue Machina 1 Light"/>
              </a:rPr>
              <a:t>Access live, verified market data, predictive pricing, and tailored alerts to make informed trading decisions</a:t>
            </a:r>
          </a:p>
        </p:txBody>
      </p:sp>
      <p:sp>
        <p:nvSpPr>
          <p:cNvPr name="TextBox 46" id="46"/>
          <p:cNvSpPr txBox="true"/>
          <p:nvPr/>
        </p:nvSpPr>
        <p:spPr>
          <a:xfrm rot="0">
            <a:off x="1411755" y="5148655"/>
            <a:ext cx="2877407" cy="737716"/>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DB11FB"/>
                </a:solidFill>
                <a:latin typeface="PP Neue Machina Ultra-Bold"/>
                <a:ea typeface="PP Neue Machina Ultra-Bold"/>
                <a:cs typeface="PP Neue Machina Ultra-Bold"/>
                <a:sym typeface="PP Neue Machina Ultra-Bold"/>
              </a:rPr>
              <a:t>Real-Time Market Data &amp; Insights</a:t>
            </a:r>
          </a:p>
        </p:txBody>
      </p:sp>
      <p:sp>
        <p:nvSpPr>
          <p:cNvPr name="TextBox 47" id="47"/>
          <p:cNvSpPr txBox="true"/>
          <p:nvPr/>
        </p:nvSpPr>
        <p:spPr>
          <a:xfrm rot="0">
            <a:off x="3422550" y="1779340"/>
            <a:ext cx="11442900" cy="1171575"/>
          </a:xfrm>
          <a:prstGeom prst="rect">
            <a:avLst/>
          </a:prstGeom>
        </p:spPr>
        <p:txBody>
          <a:bodyPr anchor="t" rtlCol="false" tIns="0" lIns="0" bIns="0" rIns="0">
            <a:spAutoFit/>
          </a:bodyPr>
          <a:lstStyle/>
          <a:p>
            <a:pPr algn="ctr" marL="0" indent="0" lvl="0">
              <a:lnSpc>
                <a:spcPts val="8841"/>
              </a:lnSpc>
              <a:spcBef>
                <a:spcPct val="0"/>
              </a:spcBef>
            </a:pPr>
            <a:r>
              <a:rPr lang="en-US" b="true" sz="7368" strike="noStrike" u="none">
                <a:solidFill>
                  <a:srgbClr val="FFFFFF"/>
                </a:solidFill>
                <a:latin typeface="PP Neue Machina Ultra-Bold"/>
                <a:ea typeface="PP Neue Machina Ultra-Bold"/>
                <a:cs typeface="PP Neue Machina Ultra-Bold"/>
                <a:sym typeface="PP Neue Machina Ultra-Bold"/>
              </a:rPr>
              <a:t>Our services</a:t>
            </a:r>
          </a:p>
        </p:txBody>
      </p:sp>
      <p:sp>
        <p:nvSpPr>
          <p:cNvPr name="TextBox 48" id="48"/>
          <p:cNvSpPr txBox="true"/>
          <p:nvPr/>
        </p:nvSpPr>
        <p:spPr>
          <a:xfrm rot="0">
            <a:off x="5341554" y="6063636"/>
            <a:ext cx="2877407" cy="1286060"/>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Neue Machina 1"/>
                <a:ea typeface="Neue Machina 1"/>
                <a:cs typeface="Neue Machina 1"/>
                <a:sym typeface="Neue Machina 1"/>
              </a:rPr>
              <a:t>Optimize your portfolio with AI-powered tools that provide predictive insights, risk assessments, and market forecasts</a:t>
            </a:r>
          </a:p>
        </p:txBody>
      </p:sp>
      <p:sp>
        <p:nvSpPr>
          <p:cNvPr name="TextBox 49" id="49"/>
          <p:cNvSpPr txBox="true"/>
          <p:nvPr/>
        </p:nvSpPr>
        <p:spPr>
          <a:xfrm rot="0">
            <a:off x="5341554" y="5148655"/>
            <a:ext cx="2877407" cy="737716"/>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DB11FB"/>
                </a:solidFill>
                <a:latin typeface="PP Neue Machina Ultra-Bold"/>
                <a:ea typeface="PP Neue Machina Ultra-Bold"/>
                <a:cs typeface="PP Neue Machina Ultra-Bold"/>
                <a:sym typeface="PP Neue Machina Ultra-Bold"/>
              </a:rPr>
              <a:t>AI-Driven Analytics</a:t>
            </a:r>
          </a:p>
        </p:txBody>
      </p:sp>
      <p:sp>
        <p:nvSpPr>
          <p:cNvPr name="TextBox 50" id="50"/>
          <p:cNvSpPr txBox="true"/>
          <p:nvPr/>
        </p:nvSpPr>
        <p:spPr>
          <a:xfrm rot="0">
            <a:off x="9462784" y="6063636"/>
            <a:ext cx="2877407" cy="1286060"/>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Neue Machina 1"/>
                <a:ea typeface="Neue Machina 1"/>
                <a:cs typeface="Neue Machina 1"/>
                <a:sym typeface="Neue Machina 1"/>
              </a:rPr>
              <a:t>Engage in decentralized finance with staking, lending, and low-cost transactions powered by smart contract automation</a:t>
            </a:r>
          </a:p>
        </p:txBody>
      </p:sp>
      <p:sp>
        <p:nvSpPr>
          <p:cNvPr name="TextBox 51" id="51"/>
          <p:cNvSpPr txBox="true"/>
          <p:nvPr/>
        </p:nvSpPr>
        <p:spPr>
          <a:xfrm rot="0">
            <a:off x="9462784" y="5346825"/>
            <a:ext cx="2877407" cy="375766"/>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DB11FB"/>
                </a:solidFill>
                <a:latin typeface="PP Neue Machina Ultra-Bold"/>
                <a:ea typeface="PP Neue Machina Ultra-Bold"/>
                <a:cs typeface="PP Neue Machina Ultra-Bold"/>
                <a:sym typeface="PP Neue Machina Ultra-Bold"/>
              </a:rPr>
              <a:t>DeFi Solutions</a:t>
            </a:r>
          </a:p>
        </p:txBody>
      </p:sp>
      <p:sp>
        <p:nvSpPr>
          <p:cNvPr name="TextBox 52" id="52"/>
          <p:cNvSpPr txBox="true"/>
          <p:nvPr/>
        </p:nvSpPr>
        <p:spPr>
          <a:xfrm rot="0">
            <a:off x="13616120" y="6063636"/>
            <a:ext cx="2877407" cy="1286060"/>
          </a:xfrm>
          <a:prstGeom prst="rect">
            <a:avLst/>
          </a:prstGeom>
        </p:spPr>
        <p:txBody>
          <a:bodyPr anchor="t" rtlCol="false" tIns="0" lIns="0" bIns="0" rIns="0">
            <a:spAutoFit/>
          </a:bodyPr>
          <a:lstStyle/>
          <a:p>
            <a:pPr algn="ctr" marL="0" indent="0" lvl="0">
              <a:lnSpc>
                <a:spcPts val="2089"/>
              </a:lnSpc>
              <a:spcBef>
                <a:spcPct val="0"/>
              </a:spcBef>
            </a:pPr>
            <a:r>
              <a:rPr lang="en-US" sz="1492">
                <a:solidFill>
                  <a:srgbClr val="101010"/>
                </a:solidFill>
                <a:latin typeface="Neue Machina 1"/>
                <a:ea typeface="Neue Machina 1"/>
                <a:cs typeface="Neue Machina 1"/>
                <a:sym typeface="Neue Machina 1"/>
              </a:rPr>
              <a:t>Seamlessly integrate APIs for dApps and decentralized platforms to enhance your trading experience across Web3 ecosystems</a:t>
            </a:r>
          </a:p>
        </p:txBody>
      </p:sp>
      <p:sp>
        <p:nvSpPr>
          <p:cNvPr name="TextBox 53" id="53"/>
          <p:cNvSpPr txBox="true"/>
          <p:nvPr/>
        </p:nvSpPr>
        <p:spPr>
          <a:xfrm rot="0">
            <a:off x="13616120" y="5346825"/>
            <a:ext cx="2877407" cy="375766"/>
          </a:xfrm>
          <a:prstGeom prst="rect">
            <a:avLst/>
          </a:prstGeom>
        </p:spPr>
        <p:txBody>
          <a:bodyPr anchor="t" rtlCol="false" tIns="0" lIns="0" bIns="0" rIns="0">
            <a:spAutoFit/>
          </a:bodyPr>
          <a:lstStyle/>
          <a:p>
            <a:pPr algn="ctr" marL="0" indent="0" lvl="0">
              <a:lnSpc>
                <a:spcPts val="2913"/>
              </a:lnSpc>
              <a:spcBef>
                <a:spcPct val="0"/>
              </a:spcBef>
            </a:pPr>
            <a:r>
              <a:rPr lang="en-US" b="true" sz="2081">
                <a:solidFill>
                  <a:srgbClr val="DB11FB"/>
                </a:solidFill>
                <a:latin typeface="PP Neue Machina Ultra-Bold"/>
                <a:ea typeface="PP Neue Machina Ultra-Bold"/>
                <a:cs typeface="PP Neue Machina Ultra-Bold"/>
                <a:sym typeface="PP Neue Machina Ultra-Bold"/>
              </a:rPr>
              <a:t>Web3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DAGXkiVp3ZU</dc:identifier>
  <dcterms:modified xsi:type="dcterms:W3CDTF">2011-08-01T06:04:30Z</dcterms:modified>
  <cp:revision>1</cp:revision>
  <dc:title>cdl token whitepaper</dc:title>
</cp:coreProperties>
</file>